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75" r:id="rId2"/>
    <p:sldId id="276" r:id="rId3"/>
    <p:sldId id="277" r:id="rId4"/>
    <p:sldId id="279" r:id="rId5"/>
    <p:sldId id="284" r:id="rId6"/>
    <p:sldId id="285" r:id="rId7"/>
    <p:sldId id="278" r:id="rId8"/>
    <p:sldId id="260" r:id="rId9"/>
    <p:sldId id="280" r:id="rId10"/>
    <p:sldId id="281" r:id="rId11"/>
    <p:sldId id="282" r:id="rId12"/>
    <p:sldId id="283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00FFFF"/>
    <a:srgbClr val="FF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7" autoAdjust="0"/>
    <p:restoredTop sz="94660"/>
  </p:normalViewPr>
  <p:slideViewPr>
    <p:cSldViewPr>
      <p:cViewPr varScale="1">
        <p:scale>
          <a:sx n="69" d="100"/>
          <a:sy n="69" d="100"/>
        </p:scale>
        <p:origin x="60" y="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7D035C-B28B-40D6-A07F-5C10A933523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5E6908-C591-45C1-B0AE-65DB1831E52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EA43C-9423-4BAD-A8E9-E5164578DD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190253-D766-4DCA-A646-BEC3F820FC8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FB8E5C-5EF4-4EBC-8B2E-7D5329B2EA6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9FD1E1-A38D-4DA3-9FA0-CFFAAD9DFB7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23867B-1868-425B-8249-E64B0285C6A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79C29D-3480-4B8E-AC98-11ED3E70CC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B47673-ABB3-4211-AEFB-BD54EE79E98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66ECBE-BA66-44F5-8AAF-747ED324A4F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0FA1F8-4BAC-4E7A-A4DE-42E8DD0A62D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44219FF-35C8-480C-9B49-B09F8C66F0F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62286" y="1556792"/>
            <a:ext cx="710746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206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Ознаки подільності.</a:t>
            </a:r>
            <a:endParaRPr lang="ru-R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16016" y="4797152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Виконала вчитель математики НВК № 33 </a:t>
            </a:r>
            <a:r>
              <a:rPr lang="uk-UA" dirty="0" err="1" smtClean="0"/>
              <a:t>Ігнашева</a:t>
            </a:r>
            <a:r>
              <a:rPr lang="uk-UA" dirty="0" smtClean="0"/>
              <a:t> О.О.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625" y="142875"/>
            <a:ext cx="8072438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4400" dirty="0">
                <a:solidFill>
                  <a:schemeClr val="accent4">
                    <a:lumMod val="10000"/>
                  </a:schemeClr>
                </a:solidFill>
              </a:rPr>
              <a:t>Назвіть кратні числа 5</a:t>
            </a:r>
            <a:endParaRPr lang="ru-RU" sz="44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57875" y="1285875"/>
            <a:ext cx="85725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4000" dirty="0">
                <a:solidFill>
                  <a:schemeClr val="accent4">
                    <a:lumMod val="10000"/>
                  </a:schemeClr>
                </a:solidFill>
              </a:rPr>
              <a:t>35</a:t>
            </a:r>
            <a:endParaRPr lang="ru-RU" sz="40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15125" y="1285875"/>
            <a:ext cx="85725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4000" dirty="0">
                <a:solidFill>
                  <a:schemeClr val="accent4">
                    <a:lumMod val="10000"/>
                  </a:schemeClr>
                </a:solidFill>
              </a:rPr>
              <a:t>40</a:t>
            </a:r>
            <a:endParaRPr lang="ru-RU" sz="40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14938" y="1285875"/>
            <a:ext cx="85725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4000" dirty="0">
                <a:solidFill>
                  <a:schemeClr val="accent4">
                    <a:lumMod val="10000"/>
                  </a:schemeClr>
                </a:solidFill>
              </a:rPr>
              <a:t>30</a:t>
            </a:r>
            <a:endParaRPr lang="ru-RU" sz="40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29125" y="1285875"/>
            <a:ext cx="100012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4000" dirty="0">
                <a:solidFill>
                  <a:schemeClr val="accent4">
                    <a:lumMod val="10000"/>
                  </a:schemeClr>
                </a:solidFill>
              </a:rPr>
              <a:t>25</a:t>
            </a:r>
            <a:endParaRPr lang="ru-RU" sz="40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00375" y="1285875"/>
            <a:ext cx="85725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4000" dirty="0">
                <a:solidFill>
                  <a:schemeClr val="accent4">
                    <a:lumMod val="10000"/>
                  </a:schemeClr>
                </a:solidFill>
              </a:rPr>
              <a:t>15</a:t>
            </a:r>
            <a:endParaRPr lang="ru-RU" sz="40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0" y="1285875"/>
            <a:ext cx="85725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4000" dirty="0">
                <a:solidFill>
                  <a:schemeClr val="accent4">
                    <a:lumMod val="10000"/>
                  </a:schemeClr>
                </a:solidFill>
              </a:rPr>
              <a:t>10</a:t>
            </a:r>
            <a:endParaRPr lang="ru-RU" sz="40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43063" y="1285875"/>
            <a:ext cx="642937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4000" dirty="0">
                <a:solidFill>
                  <a:schemeClr val="accent4">
                    <a:lumMod val="10000"/>
                  </a:schemeClr>
                </a:solidFill>
              </a:rPr>
              <a:t>5</a:t>
            </a:r>
            <a:endParaRPr lang="ru-RU" sz="40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57625" y="1285875"/>
            <a:ext cx="7858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4000" dirty="0">
                <a:solidFill>
                  <a:schemeClr val="accent4">
                    <a:lumMod val="10000"/>
                  </a:schemeClr>
                </a:solidFill>
              </a:rPr>
              <a:t>20</a:t>
            </a:r>
            <a:endParaRPr lang="ru-RU" sz="4000" dirty="0">
              <a:solidFill>
                <a:schemeClr val="accent4">
                  <a:lumMod val="10000"/>
                </a:schemeClr>
              </a:solidFill>
            </a:endParaRPr>
          </a:p>
        </p:txBody>
      </p:sp>
      <p:pic>
        <p:nvPicPr>
          <p:cNvPr id="14" name="Picture 2" descr="ANTN06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86063"/>
            <a:ext cx="3924300" cy="363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7429500" y="1285875"/>
            <a:ext cx="85725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4000" dirty="0">
                <a:solidFill>
                  <a:schemeClr val="accent4">
                    <a:lumMod val="10000"/>
                  </a:schemeClr>
                </a:solidFill>
              </a:rPr>
              <a:t>…</a:t>
            </a:r>
            <a:endParaRPr lang="ru-RU" sz="40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6" name="WordArt 5"/>
          <p:cNvSpPr>
            <a:spLocks noChangeArrowheads="1" noChangeShapeType="1" noTextEdit="1"/>
          </p:cNvSpPr>
          <p:nvPr/>
        </p:nvSpPr>
        <p:spPr bwMode="auto">
          <a:xfrm>
            <a:off x="3143250" y="3000375"/>
            <a:ext cx="5622925" cy="1857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Натуральне число, запис якого</a:t>
            </a:r>
          </a:p>
          <a:p>
            <a:pPr algn="ctr"/>
            <a:r>
              <a:rPr lang="ru-RU" sz="3600" b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закінчується цифрою 0 або 5,</a:t>
            </a:r>
          </a:p>
          <a:p>
            <a:pPr algn="ctr"/>
            <a:r>
              <a:rPr lang="ru-RU" sz="3600" b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ділиться на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6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6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625" y="142875"/>
            <a:ext cx="8072438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4400" dirty="0">
                <a:solidFill>
                  <a:schemeClr val="accent4">
                    <a:lumMod val="10000"/>
                  </a:schemeClr>
                </a:solidFill>
              </a:rPr>
              <a:t>Назвіть кратні числа 10</a:t>
            </a:r>
            <a:endParaRPr lang="ru-RU" sz="44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15125" y="1285875"/>
            <a:ext cx="85725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4000" dirty="0">
                <a:solidFill>
                  <a:schemeClr val="accent4">
                    <a:lumMod val="10000"/>
                  </a:schemeClr>
                </a:solidFill>
              </a:rPr>
              <a:t>40</a:t>
            </a:r>
            <a:endParaRPr lang="ru-RU" sz="40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14938" y="1285875"/>
            <a:ext cx="85725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4000" dirty="0">
                <a:solidFill>
                  <a:schemeClr val="accent4">
                    <a:lumMod val="10000"/>
                  </a:schemeClr>
                </a:solidFill>
              </a:rPr>
              <a:t>30</a:t>
            </a:r>
            <a:endParaRPr lang="ru-RU" sz="40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0" y="1285875"/>
            <a:ext cx="85725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4000" dirty="0">
                <a:solidFill>
                  <a:schemeClr val="accent4">
                    <a:lumMod val="10000"/>
                  </a:schemeClr>
                </a:solidFill>
              </a:rPr>
              <a:t>10</a:t>
            </a:r>
            <a:endParaRPr lang="ru-RU" sz="40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57625" y="1285875"/>
            <a:ext cx="7858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4000" dirty="0">
                <a:solidFill>
                  <a:schemeClr val="accent4">
                    <a:lumMod val="10000"/>
                  </a:schemeClr>
                </a:solidFill>
              </a:rPr>
              <a:t>20</a:t>
            </a:r>
            <a:endParaRPr lang="ru-RU" sz="4000" dirty="0">
              <a:solidFill>
                <a:schemeClr val="accent4">
                  <a:lumMod val="10000"/>
                </a:schemeClr>
              </a:solidFill>
            </a:endParaRPr>
          </a:p>
        </p:txBody>
      </p:sp>
      <p:pic>
        <p:nvPicPr>
          <p:cNvPr id="14" name="Picture 2" descr="ANTN06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86063"/>
            <a:ext cx="3924300" cy="363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7429500" y="1285875"/>
            <a:ext cx="85725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4000" dirty="0">
                <a:solidFill>
                  <a:schemeClr val="accent4">
                    <a:lumMod val="10000"/>
                  </a:schemeClr>
                </a:solidFill>
              </a:rPr>
              <a:t>…</a:t>
            </a:r>
            <a:endParaRPr lang="ru-RU" sz="40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7" name="WordArt 3"/>
          <p:cNvSpPr>
            <a:spLocks noChangeArrowheads="1" noChangeShapeType="1" noTextEdit="1"/>
          </p:cNvSpPr>
          <p:nvPr/>
        </p:nvSpPr>
        <p:spPr bwMode="auto">
          <a:xfrm>
            <a:off x="3000375" y="3214688"/>
            <a:ext cx="5986463" cy="158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Натуральне число, запис якого</a:t>
            </a:r>
          </a:p>
          <a:p>
            <a:pPr algn="ctr"/>
            <a:r>
              <a:rPr lang="ru-RU" sz="3600" b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закінчується цифрою 0,</a:t>
            </a:r>
          </a:p>
          <a:p>
            <a:pPr algn="ctr"/>
            <a:r>
              <a:rPr lang="ru-RU" sz="3600" b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ділиться на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6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6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2" grpId="0"/>
      <p:bldP spid="15" grpId="0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5" name="Picture 5" descr="KNIGH0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500"/>
            <a:ext cx="4672013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6" name="WordArt 6"/>
          <p:cNvSpPr>
            <a:spLocks noChangeArrowheads="1" noChangeShapeType="1" noTextEdit="1"/>
          </p:cNvSpPr>
          <p:nvPr/>
        </p:nvSpPr>
        <p:spPr bwMode="auto">
          <a:xfrm>
            <a:off x="3708400" y="765175"/>
            <a:ext cx="5549900" cy="360045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Чи ділеться число</a:t>
            </a:r>
          </a:p>
          <a:p>
            <a:pPr algn="ctr"/>
            <a:r>
              <a:rPr lang="ru-RU" sz="3600" b="1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256985230</a:t>
            </a:r>
          </a:p>
          <a:p>
            <a:pPr algn="ctr"/>
            <a:r>
              <a:rPr lang="ru-RU" sz="3600" b="1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на 2? на 5?на 10?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285728"/>
            <a:ext cx="7929586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2800" b="1" dirty="0">
                <a:ln w="31550" cmpd="sng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Перевірка домашнього завдання</a:t>
            </a:r>
            <a:endParaRPr lang="ru-RU" sz="2800" b="1" dirty="0">
              <a:ln w="31550" cmpd="sng">
                <a:solidFill>
                  <a:srgbClr val="002060"/>
                </a:solidFill>
                <a:prstDash val="solid"/>
              </a:ln>
              <a:solidFill>
                <a:srgbClr val="00B0F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625" y="1000125"/>
            <a:ext cx="92868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№ 150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88" y="2500313"/>
            <a:ext cx="928687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№ 151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71625" y="1071563"/>
            <a:ext cx="200025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(56056+112):56=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57563" y="1071563"/>
            <a:ext cx="11430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1001+2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71625" y="1428750"/>
            <a:ext cx="221456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(474747-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47∙5):47=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43313" y="1428750"/>
            <a:ext cx="11430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10101-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5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71625" y="1785938"/>
            <a:ext cx="2071688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(16ху-72):8=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71625" y="2071688"/>
            <a:ext cx="2071688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(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3abc+19a</a:t>
            </a: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):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a</a:t>
            </a: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=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28938" y="1785938"/>
            <a:ext cx="11430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2xy - 9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43250" y="2071688"/>
            <a:ext cx="11430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3bc + 19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28750" y="2714625"/>
            <a:ext cx="292893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35 + 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m</a:t>
            </a: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ділиться на 5, якщо 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m</a:t>
            </a: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 = (5, 10, 15)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86250" y="2786063"/>
            <a:ext cx="2928938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35 + 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m</a:t>
            </a: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  не </a:t>
            </a: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ділиться на 5, якщо 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m</a:t>
            </a: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 = (3, 7, 236)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7188" y="3643313"/>
            <a:ext cx="928687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№ 154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428750" y="4000500"/>
            <a:ext cx="20002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НСД(28;42) = 14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571875" y="4000500"/>
            <a:ext cx="20002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НСД(15;30) = 15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71750" y="4643438"/>
            <a:ext cx="200025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НСД(17;26) = 1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50" y="428625"/>
            <a:ext cx="92868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№ 154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14500" y="571500"/>
            <a:ext cx="17145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359 = 350 + 9 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500063"/>
            <a:ext cx="2071688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не ділиться на 5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715125" y="500063"/>
            <a:ext cx="928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FF0000"/>
                </a:solidFill>
              </a:rPr>
              <a:t>хибне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43063" y="928688"/>
            <a:ext cx="18573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1001 = 999 + 2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14500" y="1285875"/>
            <a:ext cx="25717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888016 = 888000 + 16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43063" y="1571625"/>
            <a:ext cx="22860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12411 = 12400 + 11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14500" y="2000250"/>
            <a:ext cx="17145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891 = 900 - 9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43063" y="2286000"/>
            <a:ext cx="24288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32032 = 32000 +32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14500" y="2714625"/>
            <a:ext cx="21431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1100 =1110 - 10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43063" y="3000375"/>
            <a:ext cx="22860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69667 = 70000 - 3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0" y="928688"/>
            <a:ext cx="2071688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не ділиться на 3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0" y="1285875"/>
            <a:ext cx="207168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ділиться на 8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0" y="2357438"/>
            <a:ext cx="2071688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 ділиться на 32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0" y="2714625"/>
            <a:ext cx="221456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не ділиться на 111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0" y="3000375"/>
            <a:ext cx="207168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не ділиться на 7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00" y="1571625"/>
            <a:ext cx="207168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не ділиться на 4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2000" y="2000250"/>
            <a:ext cx="207168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ділиться на 9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715125" y="928688"/>
            <a:ext cx="1071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FF0000"/>
                </a:solidFill>
              </a:rPr>
              <a:t>істинне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715125" y="1285875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FF0000"/>
                </a:solidFill>
              </a:rPr>
              <a:t>істинне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715125" y="1643063"/>
            <a:ext cx="1071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FF0000"/>
                </a:solidFill>
              </a:rPr>
              <a:t>істинне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715125" y="2000250"/>
            <a:ext cx="100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FF0000"/>
                </a:solidFill>
              </a:rPr>
              <a:t>істинне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715125" y="2357438"/>
            <a:ext cx="928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FF0000"/>
                </a:solidFill>
              </a:rPr>
              <a:t>хибне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15125" y="2714625"/>
            <a:ext cx="928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FF0000"/>
                </a:solidFill>
              </a:rPr>
              <a:t>хибне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715125" y="3000375"/>
            <a:ext cx="1285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FF0000"/>
                </a:solidFill>
              </a:rPr>
              <a:t>істинне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8143875" y="500063"/>
            <a:ext cx="500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0000FF"/>
                </a:solidFill>
              </a:rPr>
              <a:t>Н</a:t>
            </a:r>
            <a:endParaRPr lang="ru-RU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8143875" y="928688"/>
            <a:ext cx="500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0000FF"/>
                </a:solidFill>
              </a:rPr>
              <a:t>У</a:t>
            </a:r>
            <a:endParaRPr lang="ru-RU">
              <a:solidFill>
                <a:srgbClr val="0000FF"/>
              </a:solidFill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8143875" y="1285875"/>
            <a:ext cx="500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0000FF"/>
                </a:solidFill>
              </a:rPr>
              <a:t>Л</a:t>
            </a:r>
            <a:endParaRPr lang="ru-RU">
              <a:solidFill>
                <a:srgbClr val="0000FF"/>
              </a:solidFill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8143875" y="1643063"/>
            <a:ext cx="500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0000FF"/>
                </a:solidFill>
              </a:rPr>
              <a:t>Х</a:t>
            </a:r>
            <a:endParaRPr lang="ru-RU">
              <a:solidFill>
                <a:srgbClr val="0000FF"/>
              </a:solidFill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8143875" y="2000250"/>
            <a:ext cx="500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0000FF"/>
                </a:solidFill>
              </a:rPr>
              <a:t>П</a:t>
            </a:r>
            <a:endParaRPr lang="ru-RU">
              <a:solidFill>
                <a:srgbClr val="0000FF"/>
              </a:solidFill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8143875" y="2357438"/>
            <a:ext cx="500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0000FF"/>
                </a:solidFill>
              </a:rPr>
              <a:t>Р</a:t>
            </a:r>
            <a:endParaRPr lang="ru-RU">
              <a:solidFill>
                <a:srgbClr val="0000FF"/>
              </a:solidFill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8143875" y="2714625"/>
            <a:ext cx="500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0000FF"/>
                </a:solidFill>
              </a:rPr>
              <a:t>А</a:t>
            </a:r>
            <a:endParaRPr lang="ru-RU">
              <a:solidFill>
                <a:srgbClr val="0000FF"/>
              </a:solidFill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8143875" y="3000375"/>
            <a:ext cx="500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0000FF"/>
                </a:solidFill>
              </a:rPr>
              <a:t>О</a:t>
            </a:r>
            <a:endParaRPr lang="ru-RU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4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5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1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2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5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6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2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3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0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3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4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7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8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4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5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81481E-6 C -0.22604 0.18148 -0.45191 0.36296 -0.5434 0.43611 " pathEditMode="relative" rAng="0" ptsTypes="aA">
                                      <p:cBhvr>
                                        <p:cTn id="21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00" y="21800"/>
                                    </p:animMotion>
                                  </p:childTnLst>
                                </p:cTn>
                              </p:par>
                              <p:par>
                                <p:cTn id="21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0.00417 C -0.19219 0.07963 -0.38715 0.15509 -0.4651 0.18519 " pathEditMode="relative" rAng="0" ptsTypes="aA">
                                      <p:cBhvr>
                                        <p:cTn id="21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400" y="9100"/>
                                    </p:animMotion>
                                  </p:childTnLst>
                                </p:cTn>
                              </p:par>
                              <p:par>
                                <p:cTn id="21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48148E-6 C -0.15781 0.1412 -0.31562 0.28241 -0.37847 0.33889 " pathEditMode="relative" rAng="0" ptsTypes="aA">
                                      <p:cBhvr>
                                        <p:cTn id="21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00" y="16900"/>
                                    </p:animMotion>
                                  </p:childTnLst>
                                </p:cTn>
                              </p:par>
                              <p:par>
                                <p:cTn id="21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48148E-6 C -0.12517 0.20579 -0.25 0.41227 -0.29982 0.49514 " pathEditMode="relative" rAng="0" ptsTypes="aA">
                                      <p:cBhvr>
                                        <p:cTn id="22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00" y="24700"/>
                                    </p:animMotion>
                                  </p:childTnLst>
                                </p:cTn>
                              </p:par>
                              <p:par>
                                <p:cTn id="22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81481E-6 C -0.09566 0.16273 -0.1908 0.32569 -0.22882 0.39097 " pathEditMode="relative" rAng="0" ptsTypes="aA">
                                      <p:cBhvr>
                                        <p:cTn id="22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00" y="19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5" grpId="0"/>
      <p:bldP spid="36" grpId="0"/>
      <p:bldP spid="3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28813" y="500063"/>
            <a:ext cx="528637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2400" dirty="0">
                <a:solidFill>
                  <a:schemeClr val="accent4">
                    <a:lumMod val="10000"/>
                  </a:schemeClr>
                </a:solidFill>
              </a:rPr>
              <a:t>Дайте означення парних чисел</a:t>
            </a: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.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125" y="1214438"/>
            <a:ext cx="74295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sz="5400" dirty="0">
                <a:solidFill>
                  <a:schemeClr val="accent4">
                    <a:lumMod val="10000"/>
                  </a:schemeClr>
                </a:solidFill>
              </a:rPr>
              <a:t>0, 2, 4, 6, 8, 10, 12, . . . </a:t>
            </a:r>
            <a:endParaRPr lang="ru-RU" sz="54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00250" y="2786063"/>
            <a:ext cx="528637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2400" dirty="0">
                <a:solidFill>
                  <a:schemeClr val="accent4">
                    <a:lumMod val="10000"/>
                  </a:schemeClr>
                </a:solidFill>
              </a:rPr>
              <a:t>Дайте означення непарних чисел</a:t>
            </a: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.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0125" y="3643313"/>
            <a:ext cx="74295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sz="5400" dirty="0">
                <a:solidFill>
                  <a:schemeClr val="accent4">
                    <a:lumMod val="10000"/>
                  </a:schemeClr>
                </a:solidFill>
              </a:rPr>
              <a:t>1, 3, 5, 7, 9, 11, 13, . . . </a:t>
            </a:r>
            <a:endParaRPr lang="ru-RU" sz="5400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313" y="500063"/>
            <a:ext cx="585787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sz="2400" dirty="0">
                <a:solidFill>
                  <a:schemeClr val="accent4">
                    <a:lumMod val="10000"/>
                  </a:schemeClr>
                </a:solidFill>
              </a:rPr>
              <a:t>Поділити даний добуток на число 7</a:t>
            </a:r>
            <a:endParaRPr lang="ru-RU" sz="24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63" y="993632"/>
            <a:ext cx="214312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sz="2800" dirty="0">
                <a:solidFill>
                  <a:schemeClr val="accent4">
                    <a:lumMod val="10000"/>
                  </a:schemeClr>
                </a:solidFill>
              </a:rPr>
              <a:t>273∙21∙22</a:t>
            </a:r>
            <a:endParaRPr lang="ru-RU" sz="28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95736" y="994499"/>
            <a:ext cx="28575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sz="2800" dirty="0">
                <a:solidFill>
                  <a:schemeClr val="accent4">
                    <a:lumMod val="10000"/>
                  </a:schemeClr>
                </a:solidFill>
              </a:rPr>
              <a:t>= 273∙3∙22</a:t>
            </a:r>
            <a:endParaRPr lang="ru-RU" sz="28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312" y="2587776"/>
            <a:ext cx="5857875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sz="2400" dirty="0">
                <a:solidFill>
                  <a:schemeClr val="accent4">
                    <a:lumMod val="10000"/>
                  </a:schemeClr>
                </a:solidFill>
              </a:rPr>
              <a:t>Чи діляться дані вирази на 3?</a:t>
            </a:r>
            <a:endParaRPr lang="ru-RU" sz="24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28688" y="4143375"/>
            <a:ext cx="214312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sz="2800" dirty="0">
                <a:solidFill>
                  <a:schemeClr val="accent4">
                    <a:lumMod val="10000"/>
                  </a:schemeClr>
                </a:solidFill>
              </a:rPr>
              <a:t>3000 - 26</a:t>
            </a:r>
            <a:endParaRPr lang="ru-RU" sz="28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8687" y="3213824"/>
            <a:ext cx="214312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sz="2800" dirty="0">
                <a:solidFill>
                  <a:schemeClr val="accent4">
                    <a:lumMod val="10000"/>
                  </a:schemeClr>
                </a:solidFill>
              </a:rPr>
              <a:t>270 + 12</a:t>
            </a:r>
            <a:endParaRPr lang="ru-RU" sz="28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11760" y="3213824"/>
            <a:ext cx="214312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sz="2800" dirty="0">
                <a:solidFill>
                  <a:schemeClr val="accent4">
                    <a:lumMod val="10000"/>
                  </a:schemeClr>
                </a:solidFill>
              </a:rPr>
              <a:t>= 90 + 4</a:t>
            </a:r>
            <a:endParaRPr lang="ru-RU" sz="28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71813" y="4143375"/>
            <a:ext cx="257175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sz="2800" dirty="0">
                <a:solidFill>
                  <a:schemeClr val="accent4">
                    <a:lumMod val="10000"/>
                  </a:schemeClr>
                </a:solidFill>
              </a:rPr>
              <a:t>не ділиться</a:t>
            </a:r>
            <a:endParaRPr lang="ru-RU" sz="28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4312" y="1514474"/>
            <a:ext cx="5857875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sz="2400" dirty="0">
                <a:solidFill>
                  <a:schemeClr val="accent4">
                    <a:lumMod val="10000"/>
                  </a:schemeClr>
                </a:solidFill>
              </a:rPr>
              <a:t>Поділити даний добуток на число 5</a:t>
            </a:r>
            <a:endParaRPr lang="ru-RU" sz="24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0063" y="2025794"/>
            <a:ext cx="214312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sz="2800" dirty="0">
                <a:solidFill>
                  <a:schemeClr val="accent4">
                    <a:lumMod val="10000"/>
                  </a:schemeClr>
                </a:solidFill>
              </a:rPr>
              <a:t>450∙23∙12</a:t>
            </a:r>
            <a:endParaRPr lang="ru-RU" sz="28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95736" y="2021467"/>
            <a:ext cx="28575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sz="2800" dirty="0">
                <a:solidFill>
                  <a:schemeClr val="accent4">
                    <a:lumMod val="10000"/>
                  </a:schemeClr>
                </a:solidFill>
              </a:rPr>
              <a:t>= 90∙23∙12</a:t>
            </a:r>
            <a:endParaRPr lang="ru-RU" sz="2800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6" grpId="0"/>
      <p:bldP spid="6" grpId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71625" y="214313"/>
            <a:ext cx="585787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2800" dirty="0">
                <a:solidFill>
                  <a:schemeClr val="accent4">
                    <a:lumMod val="10000"/>
                  </a:schemeClr>
                </a:solidFill>
              </a:rPr>
              <a:t>Знайди частку</a:t>
            </a:r>
            <a:endParaRPr lang="ru-RU" sz="28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8688" y="1357313"/>
            <a:ext cx="328612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sz="2800" dirty="0">
                <a:solidFill>
                  <a:schemeClr val="accent4">
                    <a:lumMod val="10000"/>
                  </a:schemeClr>
                </a:solidFill>
              </a:rPr>
              <a:t>(28а + 42с - 14) : 7</a:t>
            </a:r>
            <a:endParaRPr lang="ru-RU" sz="28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71938" y="1357313"/>
            <a:ext cx="328612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sz="2800" dirty="0">
                <a:solidFill>
                  <a:schemeClr val="accent4">
                    <a:lumMod val="10000"/>
                  </a:schemeClr>
                </a:solidFill>
              </a:rPr>
              <a:t>= (4а + 6с – 6)</a:t>
            </a:r>
            <a:endParaRPr lang="ru-RU" sz="28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8688" y="2714625"/>
            <a:ext cx="350043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sz="2800" dirty="0">
                <a:solidFill>
                  <a:schemeClr val="accent4">
                    <a:lumMod val="10000"/>
                  </a:schemeClr>
                </a:solidFill>
              </a:rPr>
              <a:t>(25х – 75у + 50) : 25</a:t>
            </a:r>
            <a:endParaRPr lang="ru-RU" sz="28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6250" y="2714625"/>
            <a:ext cx="328612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sz="2800" dirty="0">
                <a:solidFill>
                  <a:schemeClr val="accent4">
                    <a:lumMod val="10000"/>
                  </a:schemeClr>
                </a:solidFill>
              </a:rPr>
              <a:t>= (х – 3у + 2)</a:t>
            </a:r>
            <a:endParaRPr lang="ru-RU" sz="2800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4" name="WordArt 4"/>
          <p:cNvSpPr>
            <a:spLocks noGrp="1" noChangeArrowheads="1" noChangeShapeType="1" noTextEdit="1"/>
          </p:cNvSpPr>
          <p:nvPr>
            <p:ph idx="1"/>
          </p:nvPr>
        </p:nvSpPr>
        <p:spPr>
          <a:xfrm>
            <a:off x="642910" y="1285860"/>
            <a:ext cx="8007350" cy="4191000"/>
          </a:xfr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3600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Ознаки</a:t>
            </a:r>
            <a:r>
              <a:rPr lang="ru-RU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 </a:t>
            </a:r>
            <a:r>
              <a:rPr lang="ru-RU" sz="3600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подільності</a:t>
            </a:r>
            <a:endParaRPr lang="ru-RU" sz="3600" kern="10" dirty="0" smtClean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Impact"/>
            </a:endParaRPr>
          </a:p>
          <a:p>
            <a:pPr algn="ctr" eaLnBrk="1" hangingPunct="1">
              <a:defRPr/>
            </a:pPr>
            <a:r>
              <a:rPr lang="ru-RU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на 2, 5,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5" name="Picture 5" descr="KNIGH0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500"/>
            <a:ext cx="4672013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6" name="WordArt 6"/>
          <p:cNvSpPr>
            <a:spLocks noChangeArrowheads="1" noChangeShapeType="1" noTextEdit="1"/>
          </p:cNvSpPr>
          <p:nvPr/>
        </p:nvSpPr>
        <p:spPr bwMode="auto">
          <a:xfrm>
            <a:off x="3708400" y="765175"/>
            <a:ext cx="5549900" cy="360045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Чи ділеться число</a:t>
            </a:r>
          </a:p>
          <a:p>
            <a:pPr algn="ctr"/>
            <a:r>
              <a:rPr lang="ru-RU" sz="3600" b="1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256985230</a:t>
            </a:r>
          </a:p>
          <a:p>
            <a:pPr algn="ctr"/>
            <a:r>
              <a:rPr lang="ru-RU" sz="3600" b="1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на 2? на 5?на 10?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625" y="142875"/>
            <a:ext cx="8072438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4400" dirty="0">
                <a:solidFill>
                  <a:schemeClr val="accent4">
                    <a:lumMod val="10000"/>
                  </a:schemeClr>
                </a:solidFill>
              </a:rPr>
              <a:t>Назвіть кратні числа 2</a:t>
            </a:r>
            <a:endParaRPr lang="ru-RU" sz="44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57875" y="1285875"/>
            <a:ext cx="85725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4000" dirty="0">
                <a:solidFill>
                  <a:schemeClr val="accent4">
                    <a:lumMod val="10000"/>
                  </a:schemeClr>
                </a:solidFill>
              </a:rPr>
              <a:t>14</a:t>
            </a:r>
            <a:endParaRPr lang="ru-RU" sz="40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15125" y="1285875"/>
            <a:ext cx="85725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4000" dirty="0">
                <a:solidFill>
                  <a:schemeClr val="accent4">
                    <a:lumMod val="10000"/>
                  </a:schemeClr>
                </a:solidFill>
              </a:rPr>
              <a:t>16</a:t>
            </a:r>
            <a:endParaRPr lang="ru-RU" sz="40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14938" y="1285875"/>
            <a:ext cx="85725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4000" dirty="0">
                <a:solidFill>
                  <a:schemeClr val="accent4">
                    <a:lumMod val="10000"/>
                  </a:schemeClr>
                </a:solidFill>
              </a:rPr>
              <a:t>12</a:t>
            </a:r>
            <a:endParaRPr lang="ru-RU" sz="40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29125" y="1285875"/>
            <a:ext cx="100012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4000" dirty="0">
                <a:solidFill>
                  <a:schemeClr val="accent4">
                    <a:lumMod val="10000"/>
                  </a:schemeClr>
                </a:solidFill>
              </a:rPr>
              <a:t>10</a:t>
            </a:r>
            <a:endParaRPr lang="ru-RU" sz="40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43250" y="1285875"/>
            <a:ext cx="64293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4000" dirty="0">
                <a:solidFill>
                  <a:schemeClr val="accent4">
                    <a:lumMod val="10000"/>
                  </a:schemeClr>
                </a:solidFill>
              </a:rPr>
              <a:t>6</a:t>
            </a:r>
            <a:endParaRPr lang="ru-RU" sz="40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28875" y="1285875"/>
            <a:ext cx="64293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4000" dirty="0">
                <a:solidFill>
                  <a:schemeClr val="accent4">
                    <a:lumMod val="10000"/>
                  </a:schemeClr>
                </a:solidFill>
              </a:rPr>
              <a:t>4</a:t>
            </a:r>
            <a:endParaRPr lang="ru-RU" sz="40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43063" y="1285875"/>
            <a:ext cx="642937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4000" dirty="0">
                <a:solidFill>
                  <a:schemeClr val="accent4">
                    <a:lumMod val="10000"/>
                  </a:schemeClr>
                </a:solidFill>
              </a:rPr>
              <a:t>2</a:t>
            </a:r>
            <a:endParaRPr lang="ru-RU" sz="40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57625" y="1285875"/>
            <a:ext cx="64293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4000" dirty="0">
                <a:solidFill>
                  <a:schemeClr val="accent4">
                    <a:lumMod val="10000"/>
                  </a:schemeClr>
                </a:solidFill>
              </a:rPr>
              <a:t>8</a:t>
            </a:r>
            <a:endParaRPr lang="ru-RU" sz="40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3" name="WordArt 4"/>
          <p:cNvSpPr>
            <a:spLocks noChangeArrowheads="1" noChangeShapeType="1" noTextEdit="1"/>
          </p:cNvSpPr>
          <p:nvPr/>
        </p:nvSpPr>
        <p:spPr bwMode="auto">
          <a:xfrm>
            <a:off x="2786063" y="2928938"/>
            <a:ext cx="5986462" cy="158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Натуральне число, запис якого</a:t>
            </a:r>
          </a:p>
          <a:p>
            <a:pPr algn="ctr"/>
            <a:r>
              <a:rPr lang="ru-RU" sz="3600" b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закінчується парною цифрою,</a:t>
            </a:r>
          </a:p>
          <a:p>
            <a:pPr algn="ctr"/>
            <a:r>
              <a:rPr lang="ru-RU" sz="3600" b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ділиться на 2</a:t>
            </a:r>
          </a:p>
        </p:txBody>
      </p:sp>
      <p:pic>
        <p:nvPicPr>
          <p:cNvPr id="14" name="Picture 2" descr="ANTN06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86063"/>
            <a:ext cx="3924300" cy="363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7429500" y="1285875"/>
            <a:ext cx="85725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4000" dirty="0">
                <a:solidFill>
                  <a:schemeClr val="accent4">
                    <a:lumMod val="10000"/>
                  </a:schemeClr>
                </a:solidFill>
              </a:rPr>
              <a:t>…</a:t>
            </a:r>
            <a:endParaRPr lang="ru-RU" sz="4000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6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6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641</TotalTime>
  <Words>424</Words>
  <Application>Microsoft Office PowerPoint</Application>
  <PresentationFormat>Экран (4:3)</PresentationFormat>
  <Paragraphs>115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Impact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Shurik</dc:creator>
  <cp:lastModifiedBy>Alexandr Ignashev</cp:lastModifiedBy>
  <cp:revision>42</cp:revision>
  <dcterms:created xsi:type="dcterms:W3CDTF">2006-09-11T13:17:57Z</dcterms:created>
  <dcterms:modified xsi:type="dcterms:W3CDTF">2016-01-10T12:47:35Z</dcterms:modified>
</cp:coreProperties>
</file>