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57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10C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3E43B-A913-4D81-88A5-99EF138E6B59}" type="datetimeFigureOut">
              <a:rPr lang="ru-RU" smtClean="0"/>
              <a:pPr/>
              <a:t>13.03.2011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76AD6-B55C-4FEB-B8A4-876FCF4AEA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76AD6-B55C-4FEB-B8A4-876FCF4AEADF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76AD6-B55C-4FEB-B8A4-876FCF4AEADF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76AD6-B55C-4FEB-B8A4-876FCF4AEADF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17C41-F763-4E22-B365-E94690305B99}" type="datetimeFigureOut">
              <a:rPr lang="ru-RU" smtClean="0"/>
              <a:pPr/>
              <a:t>13.03.2011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D6D1-10D1-4B72-9601-A29114924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17C41-F763-4E22-B365-E94690305B99}" type="datetimeFigureOut">
              <a:rPr lang="ru-RU" smtClean="0"/>
              <a:pPr/>
              <a:t>13.03.2011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D6D1-10D1-4B72-9601-A29114924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17C41-F763-4E22-B365-E94690305B99}" type="datetimeFigureOut">
              <a:rPr lang="ru-RU" smtClean="0"/>
              <a:pPr/>
              <a:t>13.03.2011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D6D1-10D1-4B72-9601-A29114924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17C41-F763-4E22-B365-E94690305B99}" type="datetimeFigureOut">
              <a:rPr lang="ru-RU" smtClean="0"/>
              <a:pPr/>
              <a:t>13.03.2011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D6D1-10D1-4B72-9601-A29114924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17C41-F763-4E22-B365-E94690305B99}" type="datetimeFigureOut">
              <a:rPr lang="ru-RU" smtClean="0"/>
              <a:pPr/>
              <a:t>13.03.2011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D6D1-10D1-4B72-9601-A29114924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17C41-F763-4E22-B365-E94690305B99}" type="datetimeFigureOut">
              <a:rPr lang="ru-RU" smtClean="0"/>
              <a:pPr/>
              <a:t>13.03.2011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D6D1-10D1-4B72-9601-A29114924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17C41-F763-4E22-B365-E94690305B99}" type="datetimeFigureOut">
              <a:rPr lang="ru-RU" smtClean="0"/>
              <a:pPr/>
              <a:t>13.03.2011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D6D1-10D1-4B72-9601-A29114924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17C41-F763-4E22-B365-E94690305B99}" type="datetimeFigureOut">
              <a:rPr lang="ru-RU" smtClean="0"/>
              <a:pPr/>
              <a:t>13.03.2011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D6D1-10D1-4B72-9601-A29114924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17C41-F763-4E22-B365-E94690305B99}" type="datetimeFigureOut">
              <a:rPr lang="ru-RU" smtClean="0"/>
              <a:pPr/>
              <a:t>13.03.2011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D6D1-10D1-4B72-9601-A29114924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17C41-F763-4E22-B365-E94690305B99}" type="datetimeFigureOut">
              <a:rPr lang="ru-RU" smtClean="0"/>
              <a:pPr/>
              <a:t>13.03.2011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D6D1-10D1-4B72-9601-A29114924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17C41-F763-4E22-B365-E94690305B99}" type="datetimeFigureOut">
              <a:rPr lang="ru-RU" smtClean="0"/>
              <a:pPr/>
              <a:t>13.03.2011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D6D1-10D1-4B72-9601-A29114924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3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17C41-F763-4E22-B365-E94690305B99}" type="datetimeFigureOut">
              <a:rPr lang="ru-RU" smtClean="0"/>
              <a:pPr/>
              <a:t>13.03.2011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ED6D1-10D1-4B72-9601-A29114924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2976" y="642918"/>
            <a:ext cx="71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 </a:t>
            </a:r>
            <a:r>
              <a:rPr lang="uk-UA" sz="3600" dirty="0" smtClean="0"/>
              <a:t>Піраміда. Перерізи піраміди</a:t>
            </a:r>
            <a:endParaRPr lang="ru-RU" sz="3600" dirty="0"/>
          </a:p>
        </p:txBody>
      </p:sp>
      <p:sp>
        <p:nvSpPr>
          <p:cNvPr id="6" name="Параллелограмм 5"/>
          <p:cNvSpPr/>
          <p:nvPr/>
        </p:nvSpPr>
        <p:spPr>
          <a:xfrm>
            <a:off x="2714612" y="3571876"/>
            <a:ext cx="4429156" cy="1714512"/>
          </a:xfrm>
          <a:prstGeom prst="parallelogram">
            <a:avLst>
              <a:gd name="adj" fmla="val 827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4107653" y="3607595"/>
            <a:ext cx="1643074" cy="157163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2643174" y="3643314"/>
            <a:ext cx="4500594" cy="164307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3643306" y="3143248"/>
            <a:ext cx="2500330" cy="7143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6200000" flipH="1">
            <a:off x="3607587" y="3178967"/>
            <a:ext cx="3357586" cy="8572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857752" y="1928802"/>
            <a:ext cx="2286016" cy="16430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2107389" y="2536025"/>
            <a:ext cx="3357586" cy="21431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3679025" y="2393149"/>
            <a:ext cx="1643074" cy="7143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436096" y="5589240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Виконала вчитель математики НВК № 33 </a:t>
            </a:r>
            <a:r>
              <a:rPr lang="uk-UA" dirty="0" err="1" smtClean="0"/>
              <a:t>Ігнашева</a:t>
            </a:r>
            <a:r>
              <a:rPr lang="uk-UA" dirty="0" smtClean="0"/>
              <a:t> О.О.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500042"/>
            <a:ext cx="800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Побудуйте переріз піраміди </a:t>
            </a:r>
            <a:r>
              <a:rPr lang="en-US" dirty="0" smtClean="0"/>
              <a:t>SABC</a:t>
            </a:r>
            <a:r>
              <a:rPr lang="uk-UA" dirty="0" smtClean="0"/>
              <a:t> площиною </a:t>
            </a:r>
            <a:r>
              <a:rPr lang="en-US" dirty="0" smtClean="0"/>
              <a:t>MNK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Прямоугольный треугольник 2"/>
          <p:cNvSpPr/>
          <p:nvPr/>
        </p:nvSpPr>
        <p:spPr>
          <a:xfrm rot="19819773">
            <a:off x="1973488" y="2727861"/>
            <a:ext cx="5894342" cy="2607703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endCxn id="3" idx="4"/>
          </p:cNvCxnSpPr>
          <p:nvPr/>
        </p:nvCxnSpPr>
        <p:spPr>
          <a:xfrm>
            <a:off x="4071934" y="1571612"/>
            <a:ext cx="4054904" cy="21341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endCxn id="3" idx="0"/>
          </p:cNvCxnSpPr>
          <p:nvPr/>
        </p:nvCxnSpPr>
        <p:spPr>
          <a:xfrm rot="5400000">
            <a:off x="1500166" y="1785926"/>
            <a:ext cx="2786082" cy="23574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endCxn id="3" idx="2"/>
          </p:cNvCxnSpPr>
          <p:nvPr/>
        </p:nvCxnSpPr>
        <p:spPr>
          <a:xfrm rot="5400000">
            <a:off x="1012688" y="3564246"/>
            <a:ext cx="5051881" cy="10666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143372" y="1071546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500562" y="350043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</a:t>
            </a:r>
            <a:endParaRPr lang="ru-RU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857884" y="5143512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K</a:t>
            </a:r>
            <a:endParaRPr lang="ru-RU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857884" y="207167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</a:t>
            </a:r>
            <a:endParaRPr lang="ru-RU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2571736" y="6143644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</a:t>
            </a:r>
            <a:endParaRPr lang="ru-RU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428728" y="4143380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  <a:endParaRPr lang="ru-RU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8143900" y="3429000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</a:t>
            </a:r>
            <a:endParaRPr lang="ru-RU" sz="2400" dirty="0"/>
          </a:p>
        </p:txBody>
      </p:sp>
      <p:sp>
        <p:nvSpPr>
          <p:cNvPr id="19" name="Овал 18"/>
          <p:cNvSpPr/>
          <p:nvPr/>
        </p:nvSpPr>
        <p:spPr>
          <a:xfrm>
            <a:off x="4929190" y="4000504"/>
            <a:ext cx="71438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786446" y="4929198"/>
            <a:ext cx="71438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5929322" y="2500306"/>
            <a:ext cx="52390" cy="1238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0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500042"/>
            <a:ext cx="800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Побудуйте переріз піраміди </a:t>
            </a:r>
            <a:r>
              <a:rPr lang="en-US" dirty="0" smtClean="0"/>
              <a:t>SABC</a:t>
            </a:r>
            <a:r>
              <a:rPr lang="uk-UA" dirty="0" smtClean="0"/>
              <a:t> площиною </a:t>
            </a:r>
            <a:r>
              <a:rPr lang="en-US" dirty="0" smtClean="0"/>
              <a:t>MNK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Прямоугольный треугольник 2"/>
          <p:cNvSpPr/>
          <p:nvPr/>
        </p:nvSpPr>
        <p:spPr>
          <a:xfrm rot="19819773">
            <a:off x="1973488" y="2727861"/>
            <a:ext cx="5894342" cy="2607703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endCxn id="3" idx="4"/>
          </p:cNvCxnSpPr>
          <p:nvPr/>
        </p:nvCxnSpPr>
        <p:spPr>
          <a:xfrm>
            <a:off x="4071934" y="1571612"/>
            <a:ext cx="4054904" cy="21341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endCxn id="3" idx="0"/>
          </p:cNvCxnSpPr>
          <p:nvPr/>
        </p:nvCxnSpPr>
        <p:spPr>
          <a:xfrm rot="5400000">
            <a:off x="1500166" y="1785926"/>
            <a:ext cx="2786082" cy="23574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endCxn id="3" idx="2"/>
          </p:cNvCxnSpPr>
          <p:nvPr/>
        </p:nvCxnSpPr>
        <p:spPr>
          <a:xfrm rot="5400000">
            <a:off x="1012688" y="3564246"/>
            <a:ext cx="5051881" cy="10666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143372" y="1071546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500562" y="350043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</a:t>
            </a:r>
            <a:endParaRPr lang="ru-RU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857884" y="5143512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K</a:t>
            </a:r>
            <a:endParaRPr lang="ru-RU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857884" y="207167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</a:t>
            </a:r>
            <a:endParaRPr lang="ru-RU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2571736" y="6143644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</a:t>
            </a:r>
            <a:endParaRPr lang="ru-RU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428728" y="4143380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  <a:endParaRPr lang="ru-RU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8143900" y="3429000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</a:t>
            </a:r>
            <a:endParaRPr lang="ru-RU" sz="2400" dirty="0"/>
          </a:p>
        </p:txBody>
      </p:sp>
      <p:sp>
        <p:nvSpPr>
          <p:cNvPr id="19" name="Овал 18"/>
          <p:cNvSpPr/>
          <p:nvPr/>
        </p:nvSpPr>
        <p:spPr>
          <a:xfrm>
            <a:off x="4929190" y="4000504"/>
            <a:ext cx="71438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786446" y="4929198"/>
            <a:ext cx="71438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5929322" y="2500306"/>
            <a:ext cx="52390" cy="1238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>
            <a:stCxn id="21" idx="2"/>
            <a:endCxn id="20" idx="5"/>
          </p:cNvCxnSpPr>
          <p:nvPr/>
        </p:nvCxnSpPr>
        <p:spPr>
          <a:xfrm rot="10800000" flipV="1">
            <a:off x="5847422" y="2562220"/>
            <a:ext cx="81900" cy="2427954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21" idx="2"/>
            <a:endCxn id="19" idx="3"/>
          </p:cNvCxnSpPr>
          <p:nvPr/>
        </p:nvCxnSpPr>
        <p:spPr>
          <a:xfrm rot="10800000" flipV="1">
            <a:off x="4939652" y="2562220"/>
            <a:ext cx="989670" cy="149926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19" idx="3"/>
          </p:cNvCxnSpPr>
          <p:nvPr/>
        </p:nvCxnSpPr>
        <p:spPr>
          <a:xfrm rot="16200000" flipH="1">
            <a:off x="4929190" y="4071942"/>
            <a:ext cx="939156" cy="91823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500042"/>
            <a:ext cx="8143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Побудуйте переріз піраміди </a:t>
            </a:r>
            <a:r>
              <a:rPr lang="en-US" dirty="0" smtClean="0"/>
              <a:t>SABC</a:t>
            </a:r>
            <a:r>
              <a:rPr lang="uk-UA" dirty="0" smtClean="0"/>
              <a:t> площиною, яка проходить через точки </a:t>
            </a:r>
            <a:r>
              <a:rPr lang="en-US" dirty="0" smtClean="0"/>
              <a:t>M</a:t>
            </a:r>
            <a:r>
              <a:rPr lang="uk-UA" dirty="0" smtClean="0"/>
              <a:t>, </a:t>
            </a:r>
            <a:r>
              <a:rPr lang="en-US" dirty="0" smtClean="0"/>
              <a:t>N</a:t>
            </a:r>
            <a:r>
              <a:rPr lang="uk-UA" dirty="0" smtClean="0"/>
              <a:t>, </a:t>
            </a:r>
            <a:r>
              <a:rPr lang="en-US" dirty="0" smtClean="0"/>
              <a:t>K</a:t>
            </a:r>
            <a:r>
              <a:rPr lang="uk-UA" dirty="0" smtClean="0"/>
              <a:t> – середини ребер піраміди</a:t>
            </a:r>
            <a:endParaRPr lang="ru-RU" dirty="0"/>
          </a:p>
        </p:txBody>
      </p:sp>
      <p:sp>
        <p:nvSpPr>
          <p:cNvPr id="3" name="Прямоугольный треугольник 2"/>
          <p:cNvSpPr/>
          <p:nvPr/>
        </p:nvSpPr>
        <p:spPr>
          <a:xfrm rot="19819773">
            <a:off x="1973488" y="2727861"/>
            <a:ext cx="5894342" cy="2607703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endCxn id="3" idx="4"/>
          </p:cNvCxnSpPr>
          <p:nvPr/>
        </p:nvCxnSpPr>
        <p:spPr>
          <a:xfrm>
            <a:off x="4071934" y="1571612"/>
            <a:ext cx="4054904" cy="21341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endCxn id="3" idx="0"/>
          </p:cNvCxnSpPr>
          <p:nvPr/>
        </p:nvCxnSpPr>
        <p:spPr>
          <a:xfrm rot="5400000">
            <a:off x="1500166" y="1785926"/>
            <a:ext cx="2786082" cy="23574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endCxn id="3" idx="2"/>
          </p:cNvCxnSpPr>
          <p:nvPr/>
        </p:nvCxnSpPr>
        <p:spPr>
          <a:xfrm rot="5400000">
            <a:off x="1012688" y="3564246"/>
            <a:ext cx="5051881" cy="10666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143372" y="1071546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500166" y="5000636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</a:t>
            </a:r>
            <a:endParaRPr lang="ru-RU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857884" y="5143512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K</a:t>
            </a:r>
            <a:endParaRPr lang="ru-RU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857884" y="207167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</a:t>
            </a:r>
            <a:endParaRPr lang="ru-RU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2571736" y="6143644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</a:t>
            </a:r>
            <a:endParaRPr lang="ru-RU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428728" y="4143380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  <a:endParaRPr lang="ru-RU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8143900" y="3429000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</a:t>
            </a:r>
            <a:endParaRPr lang="ru-RU" sz="2400" dirty="0"/>
          </a:p>
        </p:txBody>
      </p:sp>
      <p:sp>
        <p:nvSpPr>
          <p:cNvPr id="19" name="Овал 18"/>
          <p:cNvSpPr/>
          <p:nvPr/>
        </p:nvSpPr>
        <p:spPr>
          <a:xfrm>
            <a:off x="2214546" y="5357826"/>
            <a:ext cx="71438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786446" y="4929198"/>
            <a:ext cx="71438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5929322" y="2500306"/>
            <a:ext cx="52390" cy="1238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0" grpId="0" animBg="1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500042"/>
            <a:ext cx="8143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Побудуйте переріз піраміди </a:t>
            </a:r>
            <a:r>
              <a:rPr lang="en-US" dirty="0" smtClean="0"/>
              <a:t>SABC</a:t>
            </a:r>
            <a:r>
              <a:rPr lang="uk-UA" dirty="0" smtClean="0"/>
              <a:t> площиною, яка проходить через точки </a:t>
            </a:r>
            <a:r>
              <a:rPr lang="en-US" dirty="0" smtClean="0"/>
              <a:t>M</a:t>
            </a:r>
            <a:r>
              <a:rPr lang="uk-UA" dirty="0" smtClean="0"/>
              <a:t>, </a:t>
            </a:r>
            <a:r>
              <a:rPr lang="en-US" dirty="0" smtClean="0"/>
              <a:t>N</a:t>
            </a:r>
            <a:r>
              <a:rPr lang="uk-UA" dirty="0" smtClean="0"/>
              <a:t>, </a:t>
            </a:r>
            <a:r>
              <a:rPr lang="en-US" dirty="0" smtClean="0"/>
              <a:t>K</a:t>
            </a:r>
            <a:r>
              <a:rPr lang="uk-UA" dirty="0" smtClean="0"/>
              <a:t> – середини ребер піраміди</a:t>
            </a:r>
            <a:endParaRPr lang="ru-RU" dirty="0"/>
          </a:p>
        </p:txBody>
      </p:sp>
      <p:sp>
        <p:nvSpPr>
          <p:cNvPr id="3" name="Прямоугольный треугольник 2"/>
          <p:cNvSpPr/>
          <p:nvPr/>
        </p:nvSpPr>
        <p:spPr>
          <a:xfrm rot="19819773">
            <a:off x="1973488" y="2727861"/>
            <a:ext cx="5894342" cy="2607703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endCxn id="3" idx="4"/>
          </p:cNvCxnSpPr>
          <p:nvPr/>
        </p:nvCxnSpPr>
        <p:spPr>
          <a:xfrm>
            <a:off x="4071934" y="1571612"/>
            <a:ext cx="4054904" cy="21341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endCxn id="3" idx="0"/>
          </p:cNvCxnSpPr>
          <p:nvPr/>
        </p:nvCxnSpPr>
        <p:spPr>
          <a:xfrm rot="5400000">
            <a:off x="1500166" y="1785926"/>
            <a:ext cx="2786082" cy="23574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endCxn id="3" idx="2"/>
          </p:cNvCxnSpPr>
          <p:nvPr/>
        </p:nvCxnSpPr>
        <p:spPr>
          <a:xfrm rot="5400000">
            <a:off x="1012688" y="3564246"/>
            <a:ext cx="5051881" cy="10666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143372" y="1071546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500166" y="5000636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</a:t>
            </a:r>
            <a:endParaRPr lang="ru-RU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857884" y="5143512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K</a:t>
            </a:r>
            <a:endParaRPr lang="ru-RU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857884" y="207167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</a:t>
            </a:r>
            <a:endParaRPr lang="ru-RU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2571736" y="6143644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</a:t>
            </a:r>
            <a:endParaRPr lang="ru-RU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428728" y="4143380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  <a:endParaRPr lang="ru-RU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8143900" y="3429000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</a:t>
            </a:r>
            <a:endParaRPr lang="ru-RU" sz="2400" dirty="0"/>
          </a:p>
        </p:txBody>
      </p:sp>
      <p:sp>
        <p:nvSpPr>
          <p:cNvPr id="19" name="Овал 18"/>
          <p:cNvSpPr/>
          <p:nvPr/>
        </p:nvSpPr>
        <p:spPr>
          <a:xfrm>
            <a:off x="2214546" y="5357826"/>
            <a:ext cx="71438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786446" y="4929198"/>
            <a:ext cx="71438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5929322" y="2500306"/>
            <a:ext cx="52390" cy="1238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>
            <a:stCxn id="19" idx="7"/>
            <a:endCxn id="20" idx="6"/>
          </p:cNvCxnSpPr>
          <p:nvPr/>
        </p:nvCxnSpPr>
        <p:spPr>
          <a:xfrm rot="5400000" flipH="1" flipV="1">
            <a:off x="3865018" y="3375422"/>
            <a:ext cx="403371" cy="3582362"/>
          </a:xfrm>
          <a:prstGeom prst="line">
            <a:avLst/>
          </a:prstGeom>
          <a:ln w="2540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20" idx="7"/>
            <a:endCxn id="21" idx="6"/>
          </p:cNvCxnSpPr>
          <p:nvPr/>
        </p:nvCxnSpPr>
        <p:spPr>
          <a:xfrm rot="5400000" flipH="1" flipV="1">
            <a:off x="4725847" y="3683795"/>
            <a:ext cx="2377440" cy="134290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 flipH="1" flipV="1">
            <a:off x="3875480" y="982248"/>
            <a:ext cx="403371" cy="3582362"/>
          </a:xfrm>
          <a:prstGeom prst="line">
            <a:avLst/>
          </a:prstGeom>
          <a:ln w="2540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endCxn id="19" idx="6"/>
          </p:cNvCxnSpPr>
          <p:nvPr/>
        </p:nvCxnSpPr>
        <p:spPr>
          <a:xfrm rot="5400000">
            <a:off x="1410869" y="3804049"/>
            <a:ext cx="2464611" cy="714380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357166"/>
            <a:ext cx="8858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Перерізами піраміди площинами, які проходять через її вершину є трикутними</a:t>
            </a:r>
            <a:endParaRPr lang="ru-RU" sz="2800" dirty="0"/>
          </a:p>
        </p:txBody>
      </p:sp>
      <p:sp>
        <p:nvSpPr>
          <p:cNvPr id="3" name="Прямоугольный треугольник 2"/>
          <p:cNvSpPr/>
          <p:nvPr/>
        </p:nvSpPr>
        <p:spPr>
          <a:xfrm rot="19819773">
            <a:off x="1973488" y="2727861"/>
            <a:ext cx="5894342" cy="2607703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endCxn id="3" idx="4"/>
          </p:cNvCxnSpPr>
          <p:nvPr/>
        </p:nvCxnSpPr>
        <p:spPr>
          <a:xfrm>
            <a:off x="4071934" y="1571612"/>
            <a:ext cx="4054904" cy="21341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endCxn id="3" idx="0"/>
          </p:cNvCxnSpPr>
          <p:nvPr/>
        </p:nvCxnSpPr>
        <p:spPr>
          <a:xfrm rot="5400000">
            <a:off x="1500166" y="1785926"/>
            <a:ext cx="2786082" cy="23574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endCxn id="3" idx="2"/>
          </p:cNvCxnSpPr>
          <p:nvPr/>
        </p:nvCxnSpPr>
        <p:spPr>
          <a:xfrm rot="5400000">
            <a:off x="1012688" y="3564246"/>
            <a:ext cx="5051881" cy="10666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143372" y="1071546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</a:t>
            </a:r>
            <a:endParaRPr lang="ru-RU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2571736" y="6143644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</a:t>
            </a:r>
            <a:endParaRPr lang="ru-RU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428728" y="4143380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  <a:endParaRPr lang="ru-RU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8143900" y="3429000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</a:t>
            </a:r>
            <a:endParaRPr lang="ru-RU" sz="2400" dirty="0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2285984" y="1571612"/>
            <a:ext cx="2928958" cy="3786214"/>
          </a:xfrm>
          <a:prstGeom prst="triangle">
            <a:avLst>
              <a:gd name="adj" fmla="val 61491"/>
            </a:avLst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4282" y="214290"/>
            <a:ext cx="89297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Діагональним перерізом піраміди називається переріз піраміди площиною , яка проходить через два </a:t>
            </a:r>
            <a:r>
              <a:rPr lang="uk-UA" sz="2800" dirty="0" err="1" smtClean="0"/>
              <a:t>несусідні</a:t>
            </a:r>
            <a:r>
              <a:rPr lang="uk-UA" sz="2800" dirty="0" smtClean="0"/>
              <a:t> ребра піраміди.</a:t>
            </a:r>
            <a:endParaRPr lang="ru-RU" sz="2800" dirty="0"/>
          </a:p>
        </p:txBody>
      </p:sp>
      <p:sp>
        <p:nvSpPr>
          <p:cNvPr id="6" name="Параллелограмм 5"/>
          <p:cNvSpPr/>
          <p:nvPr/>
        </p:nvSpPr>
        <p:spPr>
          <a:xfrm>
            <a:off x="2071670" y="3714752"/>
            <a:ext cx="4429156" cy="1714512"/>
          </a:xfrm>
          <a:prstGeom prst="parallelogram">
            <a:avLst>
              <a:gd name="adj" fmla="val 8277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3464711" y="3821909"/>
            <a:ext cx="1643074" cy="157163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2071670" y="3786190"/>
            <a:ext cx="4357686" cy="164307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3000364" y="3214686"/>
            <a:ext cx="2500330" cy="7143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6200000" flipH="1">
            <a:off x="2964645" y="3250405"/>
            <a:ext cx="3357586" cy="8572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214810" y="2000240"/>
            <a:ext cx="2286016" cy="17145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1428728" y="2643182"/>
            <a:ext cx="3429024" cy="21431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3036083" y="2464587"/>
            <a:ext cx="1643074" cy="7143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143372" y="1571612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</a:t>
            </a:r>
            <a:endParaRPr lang="ru-RU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5143504" y="528638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А</a:t>
            </a:r>
            <a:endParaRPr lang="ru-RU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1785918" y="528638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В</a:t>
            </a:r>
            <a:endParaRPr lang="ru-RU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6572264" y="3286124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Д</a:t>
            </a:r>
            <a:endParaRPr lang="ru-RU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3714744" y="3286124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С</a:t>
            </a:r>
            <a:endParaRPr lang="ru-RU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4071934" y="4714884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О</a:t>
            </a:r>
            <a:endParaRPr lang="ru-RU" sz="2400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2143108" y="3786190"/>
            <a:ext cx="4357686" cy="1643074"/>
          </a:xfrm>
          <a:prstGeom prst="line">
            <a:avLst/>
          </a:prstGeom>
          <a:ln w="349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214810" y="2000240"/>
            <a:ext cx="2286016" cy="1714512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1428728" y="2643182"/>
            <a:ext cx="3429024" cy="21431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22" grpId="0"/>
      <p:bldP spid="29" grpId="0"/>
      <p:bldP spid="32" grpId="0"/>
      <p:bldP spid="33" grpId="0"/>
      <p:bldP spid="34" grpId="0"/>
      <p:bldP spid="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500042"/>
            <a:ext cx="8143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Побудуйте переріз піраміди </a:t>
            </a:r>
            <a:r>
              <a:rPr lang="en-US" dirty="0" smtClean="0"/>
              <a:t>SABC</a:t>
            </a:r>
            <a:r>
              <a:rPr lang="uk-UA" dirty="0" smtClean="0"/>
              <a:t> площиною, яка проходить через ребро </a:t>
            </a:r>
            <a:r>
              <a:rPr lang="en-US" dirty="0" smtClean="0"/>
              <a:t>SC</a:t>
            </a:r>
            <a:r>
              <a:rPr lang="uk-UA" dirty="0" smtClean="0"/>
              <a:t> і точку перетину медіан грані АВС</a:t>
            </a:r>
            <a:endParaRPr lang="ru-RU" dirty="0"/>
          </a:p>
        </p:txBody>
      </p:sp>
      <p:sp>
        <p:nvSpPr>
          <p:cNvPr id="3" name="Прямоугольный треугольник 2"/>
          <p:cNvSpPr/>
          <p:nvPr/>
        </p:nvSpPr>
        <p:spPr>
          <a:xfrm rot="19819773">
            <a:off x="1973488" y="2727861"/>
            <a:ext cx="5894342" cy="2607703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endCxn id="3" idx="4"/>
          </p:cNvCxnSpPr>
          <p:nvPr/>
        </p:nvCxnSpPr>
        <p:spPr>
          <a:xfrm>
            <a:off x="4071934" y="1571612"/>
            <a:ext cx="4054904" cy="21341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endCxn id="3" idx="0"/>
          </p:cNvCxnSpPr>
          <p:nvPr/>
        </p:nvCxnSpPr>
        <p:spPr>
          <a:xfrm rot="5400000">
            <a:off x="1500166" y="1785926"/>
            <a:ext cx="2786082" cy="23574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endCxn id="3" idx="2"/>
          </p:cNvCxnSpPr>
          <p:nvPr/>
        </p:nvCxnSpPr>
        <p:spPr>
          <a:xfrm rot="5400000">
            <a:off x="1012688" y="3564246"/>
            <a:ext cx="5051881" cy="10666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143372" y="1071546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</a:t>
            </a:r>
            <a:endParaRPr lang="ru-RU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429124" y="492919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</a:t>
            </a:r>
            <a:endParaRPr lang="ru-RU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2571736" y="6143644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</a:t>
            </a:r>
            <a:endParaRPr lang="ru-RU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428728" y="4143380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  <a:endParaRPr lang="ru-RU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8143900" y="3429000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</a:t>
            </a:r>
            <a:endParaRPr lang="ru-RU" sz="2400" dirty="0"/>
          </a:p>
        </p:txBody>
      </p:sp>
      <p:cxnSp>
        <p:nvCxnSpPr>
          <p:cNvPr id="24" name="Прямая соединительная линия 23"/>
          <p:cNvCxnSpPr>
            <a:stCxn id="3" idx="1"/>
            <a:endCxn id="18" idx="1"/>
          </p:cNvCxnSpPr>
          <p:nvPr/>
        </p:nvCxnSpPr>
        <p:spPr>
          <a:xfrm rot="10800000" flipH="1">
            <a:off x="2359900" y="3659834"/>
            <a:ext cx="5783999" cy="183076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3" idx="2"/>
            <a:endCxn id="3" idx="5"/>
          </p:cNvCxnSpPr>
          <p:nvPr/>
        </p:nvCxnSpPr>
        <p:spPr>
          <a:xfrm rot="5400000" flipH="1" flipV="1">
            <a:off x="2667100" y="4369934"/>
            <a:ext cx="2591780" cy="191533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10800000" flipH="1">
            <a:off x="2285984" y="3714752"/>
            <a:ext cx="5783999" cy="1830761"/>
          </a:xfrm>
          <a:prstGeom prst="line">
            <a:avLst/>
          </a:prstGeom>
          <a:ln w="3810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4071934" y="1571612"/>
            <a:ext cx="4054904" cy="2134119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endCxn id="3" idx="1"/>
          </p:cNvCxnSpPr>
          <p:nvPr/>
        </p:nvCxnSpPr>
        <p:spPr>
          <a:xfrm rot="5400000">
            <a:off x="1256427" y="2675087"/>
            <a:ext cx="3918982" cy="1712033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4282" y="214290"/>
            <a:ext cx="89297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Задано піраміду </a:t>
            </a:r>
            <a:r>
              <a:rPr lang="en-US" sz="2800" dirty="0" smtClean="0"/>
              <a:t>S</a:t>
            </a:r>
            <a:r>
              <a:rPr lang="uk-UA" sz="2800" dirty="0" smtClean="0"/>
              <a:t>АВСД. Побудуйте переріз піраміди площиною </a:t>
            </a:r>
            <a:r>
              <a:rPr lang="en-US" sz="2800" dirty="0" smtClean="0"/>
              <a:t>MNK</a:t>
            </a:r>
            <a:r>
              <a:rPr lang="uk-UA" sz="2800" dirty="0" smtClean="0"/>
              <a:t>, де </a:t>
            </a:r>
            <a:r>
              <a:rPr lang="en-US" sz="2800" dirty="0" smtClean="0"/>
              <a:t>M </a:t>
            </a:r>
            <a:r>
              <a:rPr lang="uk-UA" sz="2800" dirty="0" smtClean="0"/>
              <a:t>є</a:t>
            </a:r>
            <a:r>
              <a:rPr lang="en-US" sz="2800" dirty="0" smtClean="0"/>
              <a:t> AS, N </a:t>
            </a:r>
            <a:r>
              <a:rPr lang="uk-UA" sz="2800" dirty="0" smtClean="0"/>
              <a:t>є</a:t>
            </a:r>
            <a:r>
              <a:rPr lang="en-US" sz="2800" dirty="0" smtClean="0"/>
              <a:t> SD, </a:t>
            </a:r>
            <a:r>
              <a:rPr lang="uk-UA" sz="2800" dirty="0" smtClean="0"/>
              <a:t>К</a:t>
            </a:r>
            <a:r>
              <a:rPr lang="en-US" sz="2800" dirty="0" smtClean="0"/>
              <a:t> </a:t>
            </a:r>
            <a:r>
              <a:rPr lang="uk-UA" sz="2800" dirty="0" smtClean="0"/>
              <a:t>є</a:t>
            </a:r>
            <a:r>
              <a:rPr lang="en-US" sz="2800" dirty="0" smtClean="0"/>
              <a:t> SB</a:t>
            </a:r>
            <a:endParaRPr lang="ru-RU" sz="2800" dirty="0"/>
          </a:p>
        </p:txBody>
      </p:sp>
      <p:sp>
        <p:nvSpPr>
          <p:cNvPr id="6" name="Параллелограмм 5"/>
          <p:cNvSpPr/>
          <p:nvPr/>
        </p:nvSpPr>
        <p:spPr>
          <a:xfrm>
            <a:off x="2071670" y="3714752"/>
            <a:ext cx="4429156" cy="1714512"/>
          </a:xfrm>
          <a:prstGeom prst="parallelogram">
            <a:avLst>
              <a:gd name="adj" fmla="val 8277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rot="16200000" flipH="1">
            <a:off x="2643174" y="2928934"/>
            <a:ext cx="3357586" cy="15001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500430" y="1928802"/>
            <a:ext cx="3000396" cy="1785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1071542" y="3000368"/>
            <a:ext cx="3500465" cy="13573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2608249" y="2821777"/>
            <a:ext cx="1785156" cy="79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143372" y="1571612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</a:t>
            </a:r>
            <a:endParaRPr lang="ru-RU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3571868" y="3214686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А</a:t>
            </a:r>
            <a:endParaRPr lang="ru-RU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6500826" y="350043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В</a:t>
            </a:r>
            <a:endParaRPr lang="ru-RU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1785918" y="528638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Д</a:t>
            </a:r>
            <a:endParaRPr lang="ru-RU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5143504" y="528638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С</a:t>
            </a:r>
            <a:endParaRPr lang="ru-RU" sz="2400" dirty="0"/>
          </a:p>
        </p:txBody>
      </p:sp>
      <p:sp>
        <p:nvSpPr>
          <p:cNvPr id="40" name="Овал 39"/>
          <p:cNvSpPr/>
          <p:nvPr/>
        </p:nvSpPr>
        <p:spPr>
          <a:xfrm>
            <a:off x="2857488" y="3357562"/>
            <a:ext cx="71438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5357818" y="3000372"/>
            <a:ext cx="71438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3428992" y="2500306"/>
            <a:ext cx="71438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2571736" y="3000372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</a:t>
            </a:r>
            <a:endParaRPr lang="ru-RU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3143240" y="207167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</a:t>
            </a:r>
            <a:endParaRPr lang="ru-RU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5429256" y="242886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K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22" grpId="0"/>
      <p:bldP spid="29" grpId="0"/>
      <p:bldP spid="32" grpId="0"/>
      <p:bldP spid="33" grpId="0"/>
      <p:bldP spid="34" grpId="0"/>
      <p:bldP spid="40" grpId="0" animBg="1"/>
      <p:bldP spid="41" grpId="0" animBg="1"/>
      <p:bldP spid="43" grpId="0" animBg="1"/>
      <p:bldP spid="44" grpId="0"/>
      <p:bldP spid="45" grpId="0"/>
      <p:bldP spid="4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4282" y="214290"/>
            <a:ext cx="89297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Задано піраміду </a:t>
            </a:r>
            <a:r>
              <a:rPr lang="en-US" sz="2800" dirty="0" smtClean="0"/>
              <a:t>S</a:t>
            </a:r>
            <a:r>
              <a:rPr lang="uk-UA" sz="2800" dirty="0" smtClean="0"/>
              <a:t>АВСД. Побудуйте переріз піраміди площиною </a:t>
            </a:r>
            <a:r>
              <a:rPr lang="en-US" sz="2800" dirty="0" smtClean="0"/>
              <a:t>MNK</a:t>
            </a:r>
            <a:r>
              <a:rPr lang="uk-UA" sz="2800" dirty="0" smtClean="0"/>
              <a:t>, де </a:t>
            </a:r>
            <a:r>
              <a:rPr lang="en-US" sz="2800" dirty="0" smtClean="0"/>
              <a:t>M </a:t>
            </a:r>
            <a:r>
              <a:rPr lang="uk-UA" sz="2800" dirty="0" smtClean="0"/>
              <a:t>є</a:t>
            </a:r>
            <a:r>
              <a:rPr lang="en-US" sz="2800" dirty="0" smtClean="0"/>
              <a:t> AS, N </a:t>
            </a:r>
            <a:r>
              <a:rPr lang="uk-UA" sz="2800" dirty="0" smtClean="0"/>
              <a:t>є</a:t>
            </a:r>
            <a:r>
              <a:rPr lang="en-US" sz="2800" dirty="0" smtClean="0"/>
              <a:t> SD, </a:t>
            </a:r>
            <a:r>
              <a:rPr lang="uk-UA" sz="2800" dirty="0" smtClean="0"/>
              <a:t>К</a:t>
            </a:r>
            <a:r>
              <a:rPr lang="en-US" sz="2800" dirty="0" smtClean="0"/>
              <a:t> </a:t>
            </a:r>
            <a:r>
              <a:rPr lang="uk-UA" sz="2800" dirty="0" smtClean="0"/>
              <a:t>є</a:t>
            </a:r>
            <a:r>
              <a:rPr lang="en-US" sz="2800" dirty="0" smtClean="0"/>
              <a:t> SB</a:t>
            </a:r>
            <a:endParaRPr lang="ru-RU" sz="2800" dirty="0"/>
          </a:p>
        </p:txBody>
      </p:sp>
      <p:sp>
        <p:nvSpPr>
          <p:cNvPr id="6" name="Параллелограмм 5"/>
          <p:cNvSpPr/>
          <p:nvPr/>
        </p:nvSpPr>
        <p:spPr>
          <a:xfrm>
            <a:off x="2071670" y="3714752"/>
            <a:ext cx="4429156" cy="1714512"/>
          </a:xfrm>
          <a:prstGeom prst="parallelogram">
            <a:avLst>
              <a:gd name="adj" fmla="val 8277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rot="16200000" flipH="1">
            <a:off x="2643174" y="2928934"/>
            <a:ext cx="3357586" cy="15001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500430" y="1928802"/>
            <a:ext cx="3000396" cy="1785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1071541" y="3000369"/>
            <a:ext cx="3500465" cy="13573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2608249" y="2821777"/>
            <a:ext cx="1785156" cy="79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143372" y="1571612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</a:t>
            </a:r>
            <a:endParaRPr lang="ru-RU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3571868" y="3214686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А</a:t>
            </a:r>
            <a:endParaRPr lang="ru-RU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6500826" y="350043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В</a:t>
            </a:r>
            <a:endParaRPr lang="ru-RU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1785918" y="528638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Д</a:t>
            </a:r>
            <a:endParaRPr lang="ru-RU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5143504" y="528638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С</a:t>
            </a:r>
            <a:endParaRPr lang="ru-RU" sz="2400" dirty="0"/>
          </a:p>
        </p:txBody>
      </p:sp>
      <p:sp>
        <p:nvSpPr>
          <p:cNvPr id="40" name="Овал 39"/>
          <p:cNvSpPr/>
          <p:nvPr/>
        </p:nvSpPr>
        <p:spPr>
          <a:xfrm>
            <a:off x="2786050" y="3643314"/>
            <a:ext cx="71438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5357818" y="3000372"/>
            <a:ext cx="71438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3428992" y="2500306"/>
            <a:ext cx="71438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2500298" y="3214686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</a:t>
            </a:r>
            <a:endParaRPr lang="ru-RU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3143240" y="207167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</a:t>
            </a:r>
            <a:endParaRPr lang="ru-RU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5429256" y="242886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K</a:t>
            </a:r>
            <a:endParaRPr lang="ru-RU" sz="2400" dirty="0"/>
          </a:p>
        </p:txBody>
      </p:sp>
      <p:cxnSp>
        <p:nvCxnSpPr>
          <p:cNvPr id="21" name="Прямая соединительная линия 20"/>
          <p:cNvCxnSpPr>
            <a:stCxn id="43" idx="7"/>
          </p:cNvCxnSpPr>
          <p:nvPr/>
        </p:nvCxnSpPr>
        <p:spPr>
          <a:xfrm rot="16200000" flipH="1">
            <a:off x="5429256" y="571480"/>
            <a:ext cx="1561174" cy="54397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71406" y="3428976"/>
            <a:ext cx="4357718" cy="250033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3500430" y="3714752"/>
            <a:ext cx="5357850" cy="1588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392877" y="4036223"/>
            <a:ext cx="3429024" cy="2786082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571472" y="3500438"/>
            <a:ext cx="7500990" cy="335756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stCxn id="6" idx="2"/>
          </p:cNvCxnSpPr>
          <p:nvPr/>
        </p:nvCxnSpPr>
        <p:spPr>
          <a:xfrm flipH="1" flipV="1">
            <a:off x="5429256" y="3071810"/>
            <a:ext cx="361951" cy="1500198"/>
          </a:xfrm>
          <a:prstGeom prst="line">
            <a:avLst/>
          </a:prstGeom>
          <a:ln w="50800">
            <a:solidFill>
              <a:srgbClr val="3210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>
            <a:stCxn id="41" idx="5"/>
            <a:endCxn id="43" idx="6"/>
          </p:cNvCxnSpPr>
          <p:nvPr/>
        </p:nvCxnSpPr>
        <p:spPr>
          <a:xfrm rot="5400000" flipH="1">
            <a:off x="4196950" y="1839505"/>
            <a:ext cx="525323" cy="1918364"/>
          </a:xfrm>
          <a:prstGeom prst="line">
            <a:avLst/>
          </a:prstGeom>
          <a:ln w="50800">
            <a:solidFill>
              <a:srgbClr val="3210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endCxn id="40" idx="6"/>
          </p:cNvCxnSpPr>
          <p:nvPr/>
        </p:nvCxnSpPr>
        <p:spPr>
          <a:xfrm rot="5400000">
            <a:off x="2589596" y="2768198"/>
            <a:ext cx="1178727" cy="642942"/>
          </a:xfrm>
          <a:prstGeom prst="line">
            <a:avLst/>
          </a:prstGeom>
          <a:ln w="50800">
            <a:solidFill>
              <a:srgbClr val="3210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rot="16200000" flipH="1">
            <a:off x="2393141" y="4036223"/>
            <a:ext cx="1785950" cy="1000132"/>
          </a:xfrm>
          <a:prstGeom prst="line">
            <a:avLst/>
          </a:prstGeom>
          <a:ln w="50800">
            <a:solidFill>
              <a:srgbClr val="3210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>
            <a:endCxn id="6" idx="2"/>
          </p:cNvCxnSpPr>
          <p:nvPr/>
        </p:nvCxnSpPr>
        <p:spPr>
          <a:xfrm flipV="1">
            <a:off x="3786182" y="4572008"/>
            <a:ext cx="2005025" cy="857256"/>
          </a:xfrm>
          <a:prstGeom prst="line">
            <a:avLst/>
          </a:prstGeom>
          <a:ln w="50800">
            <a:solidFill>
              <a:srgbClr val="3210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4282" y="214290"/>
            <a:ext cx="89297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 </a:t>
            </a:r>
            <a:r>
              <a:rPr lang="en-US" sz="2800" dirty="0" smtClean="0"/>
              <a:t>n-</a:t>
            </a:r>
            <a:r>
              <a:rPr lang="uk-UA" sz="2800" dirty="0" err="1" smtClean="0"/>
              <a:t>кутною</a:t>
            </a:r>
            <a:r>
              <a:rPr lang="uk-UA" sz="2800" dirty="0" smtClean="0"/>
              <a:t> пірамідою називається многогранник, одна грань якого – довільний </a:t>
            </a:r>
            <a:r>
              <a:rPr lang="en-US" sz="2800" dirty="0" smtClean="0"/>
              <a:t>n</a:t>
            </a:r>
            <a:r>
              <a:rPr lang="uk-UA" sz="2800" dirty="0" err="1" smtClean="0"/>
              <a:t>-кутник</a:t>
            </a:r>
            <a:r>
              <a:rPr lang="uk-UA" sz="2800" dirty="0" smtClean="0"/>
              <a:t>, а всі інші </a:t>
            </a:r>
            <a:r>
              <a:rPr lang="en-US" sz="2800" dirty="0" smtClean="0"/>
              <a:t>n </a:t>
            </a:r>
            <a:r>
              <a:rPr lang="uk-UA" sz="2800" dirty="0" smtClean="0"/>
              <a:t>грані – трикутники, що мають спільну вершину</a:t>
            </a:r>
            <a:endParaRPr lang="ru-RU" sz="2800" dirty="0"/>
          </a:p>
        </p:txBody>
      </p:sp>
      <p:sp>
        <p:nvSpPr>
          <p:cNvPr id="6" name="Параллелограмм 5"/>
          <p:cNvSpPr/>
          <p:nvPr/>
        </p:nvSpPr>
        <p:spPr>
          <a:xfrm>
            <a:off x="0" y="3714752"/>
            <a:ext cx="4429156" cy="1714512"/>
          </a:xfrm>
          <a:prstGeom prst="parallelogram">
            <a:avLst>
              <a:gd name="adj" fmla="val 8277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1464447" y="3821909"/>
            <a:ext cx="1643074" cy="157163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0" y="3714752"/>
            <a:ext cx="4500594" cy="164307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928662" y="3214686"/>
            <a:ext cx="2500330" cy="7143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6200000" flipH="1">
            <a:off x="892943" y="3250405"/>
            <a:ext cx="3357586" cy="8572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143108" y="2000240"/>
            <a:ext cx="2286016" cy="17145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-607223" y="2607463"/>
            <a:ext cx="3357586" cy="21431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964381" y="2536025"/>
            <a:ext cx="1643074" cy="7143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Шестиугольник 14"/>
          <p:cNvSpPr/>
          <p:nvPr/>
        </p:nvSpPr>
        <p:spPr>
          <a:xfrm rot="789839">
            <a:off x="6000760" y="3357562"/>
            <a:ext cx="2714644" cy="1928826"/>
          </a:xfrm>
          <a:prstGeom prst="hexagon">
            <a:avLst>
              <a:gd name="adj" fmla="val 46728"/>
              <a:gd name="vf" fmla="val 11547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>
            <a:stCxn id="15" idx="4"/>
            <a:endCxn id="15" idx="1"/>
          </p:cNvCxnSpPr>
          <p:nvPr/>
        </p:nvCxnSpPr>
        <p:spPr>
          <a:xfrm rot="16200000" flipH="1">
            <a:off x="6315158" y="4097572"/>
            <a:ext cx="2085848" cy="44880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6218090" y="3160410"/>
            <a:ext cx="2228724" cy="512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endCxn id="15" idx="2"/>
          </p:cNvCxnSpPr>
          <p:nvPr/>
        </p:nvCxnSpPr>
        <p:spPr>
          <a:xfrm rot="5400000">
            <a:off x="6519341" y="3675509"/>
            <a:ext cx="1656754" cy="130661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endCxn id="15" idx="0"/>
          </p:cNvCxnSpPr>
          <p:nvPr/>
        </p:nvCxnSpPr>
        <p:spPr>
          <a:xfrm>
            <a:off x="6072198" y="4000504"/>
            <a:ext cx="2607539" cy="63058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endCxn id="15" idx="4"/>
          </p:cNvCxnSpPr>
          <p:nvPr/>
        </p:nvCxnSpPr>
        <p:spPr>
          <a:xfrm rot="5400000">
            <a:off x="6677914" y="2598882"/>
            <a:ext cx="1135935" cy="22440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endCxn id="15" idx="5"/>
          </p:cNvCxnSpPr>
          <p:nvPr/>
        </p:nvCxnSpPr>
        <p:spPr>
          <a:xfrm rot="16200000" flipH="1">
            <a:off x="6982377" y="2447382"/>
            <a:ext cx="1415080" cy="66367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endCxn id="15" idx="0"/>
          </p:cNvCxnSpPr>
          <p:nvPr/>
        </p:nvCxnSpPr>
        <p:spPr>
          <a:xfrm rot="16200000" flipH="1">
            <a:off x="6739203" y="2690556"/>
            <a:ext cx="2559412" cy="13216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endCxn id="15" idx="3"/>
          </p:cNvCxnSpPr>
          <p:nvPr/>
        </p:nvCxnSpPr>
        <p:spPr>
          <a:xfrm rot="5400000">
            <a:off x="5726664" y="2381442"/>
            <a:ext cx="1941182" cy="13216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endCxn id="15" idx="2"/>
          </p:cNvCxnSpPr>
          <p:nvPr/>
        </p:nvCxnSpPr>
        <p:spPr>
          <a:xfrm rot="5400000">
            <a:off x="5483490" y="3282600"/>
            <a:ext cx="3085514" cy="6636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endCxn id="15" idx="1"/>
          </p:cNvCxnSpPr>
          <p:nvPr/>
        </p:nvCxnSpPr>
        <p:spPr>
          <a:xfrm rot="16200000" flipH="1">
            <a:off x="5823673" y="3606086"/>
            <a:ext cx="3293221" cy="2244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4282" y="214290"/>
            <a:ext cx="89297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Спільну вершину трикутних граней називають вершиною піраміди, протилежну їй грань основою, а всі інші грані – бічними гранями піраміди</a:t>
            </a:r>
            <a:endParaRPr lang="ru-RU" sz="2800" dirty="0"/>
          </a:p>
        </p:txBody>
      </p:sp>
      <p:sp>
        <p:nvSpPr>
          <p:cNvPr id="6" name="Параллелограмм 5"/>
          <p:cNvSpPr/>
          <p:nvPr/>
        </p:nvSpPr>
        <p:spPr>
          <a:xfrm>
            <a:off x="0" y="3714752"/>
            <a:ext cx="4429156" cy="1714512"/>
          </a:xfrm>
          <a:prstGeom prst="parallelogram">
            <a:avLst>
              <a:gd name="adj" fmla="val 8277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1464447" y="3821909"/>
            <a:ext cx="1643074" cy="157163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0" y="3714752"/>
            <a:ext cx="4500594" cy="164307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928662" y="3214686"/>
            <a:ext cx="2500330" cy="7143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6200000" flipH="1">
            <a:off x="892943" y="3250405"/>
            <a:ext cx="3357586" cy="8572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143108" y="2000240"/>
            <a:ext cx="2286016" cy="17145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-607223" y="2607463"/>
            <a:ext cx="3357586" cy="21431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964381" y="2536025"/>
            <a:ext cx="1643074" cy="7143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14546" y="1571612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</a:t>
            </a:r>
            <a:endParaRPr lang="ru-RU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6072198" y="1857364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</a:t>
            </a:r>
            <a:r>
              <a:rPr lang="uk-UA" dirty="0" smtClean="0"/>
              <a:t> вершина</a:t>
            </a:r>
            <a:endParaRPr lang="ru-RU" dirty="0"/>
          </a:p>
        </p:txBody>
      </p:sp>
      <p:sp>
        <p:nvSpPr>
          <p:cNvPr id="28" name="Параллелограмм 27"/>
          <p:cNvSpPr/>
          <p:nvPr/>
        </p:nvSpPr>
        <p:spPr>
          <a:xfrm>
            <a:off x="0" y="3714752"/>
            <a:ext cx="4429156" cy="1714512"/>
          </a:xfrm>
          <a:prstGeom prst="parallelogram">
            <a:avLst>
              <a:gd name="adj" fmla="val 82778"/>
            </a:avLst>
          </a:prstGeom>
          <a:solidFill>
            <a:srgbClr val="FFFF00">
              <a:alpha val="49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0" y="5429264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А</a:t>
            </a:r>
            <a:endParaRPr lang="ru-RU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3143240" y="528638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В</a:t>
            </a:r>
            <a:endParaRPr lang="ru-RU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1714480" y="3214686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Д</a:t>
            </a:r>
            <a:endParaRPr lang="ru-RU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4429124" y="3286124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С</a:t>
            </a:r>
            <a:endParaRPr lang="ru-RU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5500694" y="2714620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АВСД – основа піраміди</a:t>
            </a:r>
            <a:endParaRPr lang="ru-RU" dirty="0"/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rot="10800000">
            <a:off x="2143108" y="2000240"/>
            <a:ext cx="2286016" cy="1714512"/>
          </a:xfrm>
          <a:prstGeom prst="line">
            <a:avLst/>
          </a:prstGeom>
          <a:ln w="349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16200000" flipV="1">
            <a:off x="857224" y="3286124"/>
            <a:ext cx="3429024" cy="857256"/>
          </a:xfrm>
          <a:prstGeom prst="line">
            <a:avLst/>
          </a:prstGeom>
          <a:ln w="349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 flipH="1" flipV="1">
            <a:off x="2857488" y="3857628"/>
            <a:ext cx="1714512" cy="1428760"/>
          </a:xfrm>
          <a:prstGeom prst="line">
            <a:avLst/>
          </a:prstGeom>
          <a:ln w="349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00694" y="3429000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r>
              <a:rPr lang="uk-UA" dirty="0" smtClean="0"/>
              <a:t>ВС – бічна грань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22" grpId="0"/>
      <p:bldP spid="27" grpId="0"/>
      <p:bldP spid="28" grpId="0" animBg="1"/>
      <p:bldP spid="29" grpId="0"/>
      <p:bldP spid="32" grpId="0"/>
      <p:bldP spid="33" grpId="0"/>
      <p:bldP spid="34" grpId="0"/>
      <p:bldP spid="36" grpId="0"/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4282" y="214290"/>
            <a:ext cx="89297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Відрізки, що сполучають вершину піраміди з вершинами основи, називають бічними ребрами</a:t>
            </a:r>
            <a:endParaRPr lang="ru-RU" sz="2800" dirty="0"/>
          </a:p>
        </p:txBody>
      </p:sp>
      <p:sp>
        <p:nvSpPr>
          <p:cNvPr id="6" name="Параллелограмм 5"/>
          <p:cNvSpPr/>
          <p:nvPr/>
        </p:nvSpPr>
        <p:spPr>
          <a:xfrm>
            <a:off x="0" y="3714752"/>
            <a:ext cx="4429156" cy="1714512"/>
          </a:xfrm>
          <a:prstGeom prst="parallelogram">
            <a:avLst>
              <a:gd name="adj" fmla="val 8277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1464447" y="3821909"/>
            <a:ext cx="1643074" cy="157163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0" y="3714752"/>
            <a:ext cx="4500594" cy="164307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928662" y="3214686"/>
            <a:ext cx="2500330" cy="7143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6200000" flipH="1">
            <a:off x="892943" y="3250405"/>
            <a:ext cx="3357586" cy="8572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143108" y="2000240"/>
            <a:ext cx="2286016" cy="17145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-607223" y="2607463"/>
            <a:ext cx="3357586" cy="21431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964381" y="2536025"/>
            <a:ext cx="1643074" cy="7143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14546" y="1571612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</a:t>
            </a:r>
            <a:endParaRPr lang="ru-RU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0" y="5429264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А</a:t>
            </a:r>
            <a:endParaRPr lang="ru-RU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3143240" y="528638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В</a:t>
            </a:r>
            <a:endParaRPr lang="ru-RU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1714480" y="3214686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Д</a:t>
            </a:r>
            <a:endParaRPr lang="ru-RU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4429124" y="3286124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С</a:t>
            </a:r>
            <a:endParaRPr lang="ru-RU" sz="2400" dirty="0"/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rot="10800000">
            <a:off x="2143108" y="2000240"/>
            <a:ext cx="2286016" cy="1714512"/>
          </a:xfrm>
          <a:prstGeom prst="line">
            <a:avLst/>
          </a:prstGeom>
          <a:ln w="349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16200000" flipV="1">
            <a:off x="857224" y="3286124"/>
            <a:ext cx="3429024" cy="857256"/>
          </a:xfrm>
          <a:prstGeom prst="line">
            <a:avLst/>
          </a:prstGeom>
          <a:ln w="349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000628" y="1643050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r>
              <a:rPr lang="uk-UA" dirty="0" smtClean="0"/>
              <a:t>В, </a:t>
            </a:r>
            <a:r>
              <a:rPr lang="en-US" dirty="0"/>
              <a:t>S</a:t>
            </a:r>
            <a:r>
              <a:rPr lang="uk-UA" dirty="0" smtClean="0"/>
              <a:t>С</a:t>
            </a:r>
            <a:r>
              <a:rPr lang="en-US" dirty="0" smtClean="0"/>
              <a:t>, S</a:t>
            </a:r>
            <a:r>
              <a:rPr lang="uk-UA" dirty="0" smtClean="0"/>
              <a:t>А,</a:t>
            </a:r>
            <a:r>
              <a:rPr lang="en-US" dirty="0" smtClean="0"/>
              <a:t> S</a:t>
            </a:r>
            <a:r>
              <a:rPr lang="uk-UA" dirty="0" smtClean="0"/>
              <a:t>Д – бічні ребра</a:t>
            </a:r>
            <a:endParaRPr lang="ru-RU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5400000" flipH="1" flipV="1">
            <a:off x="928662" y="2500306"/>
            <a:ext cx="1714512" cy="714380"/>
          </a:xfrm>
          <a:prstGeom prst="line">
            <a:avLst/>
          </a:prstGeom>
          <a:ln w="3492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 flipH="1" flipV="1">
            <a:off x="-607239" y="2607479"/>
            <a:ext cx="3357586" cy="2143108"/>
          </a:xfrm>
          <a:prstGeom prst="line">
            <a:avLst/>
          </a:prstGeom>
          <a:ln w="349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4282" y="214290"/>
            <a:ext cx="89297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Перпендикуляр, опущений з вершини піраміди на площину її основи, називають висотою піраміди.</a:t>
            </a:r>
            <a:endParaRPr lang="ru-RU" sz="2800" dirty="0"/>
          </a:p>
        </p:txBody>
      </p:sp>
      <p:sp>
        <p:nvSpPr>
          <p:cNvPr id="6" name="Параллелограмм 5"/>
          <p:cNvSpPr/>
          <p:nvPr/>
        </p:nvSpPr>
        <p:spPr>
          <a:xfrm>
            <a:off x="0" y="3714752"/>
            <a:ext cx="4429156" cy="1714512"/>
          </a:xfrm>
          <a:prstGeom prst="parallelogram">
            <a:avLst>
              <a:gd name="adj" fmla="val 8277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1464447" y="3821909"/>
            <a:ext cx="1643074" cy="157163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0" y="3714752"/>
            <a:ext cx="4429124" cy="164307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928662" y="3214686"/>
            <a:ext cx="2500330" cy="7143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6200000" flipH="1">
            <a:off x="892943" y="3250405"/>
            <a:ext cx="3357586" cy="8572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143108" y="2000240"/>
            <a:ext cx="2286016" cy="17145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-607223" y="2607463"/>
            <a:ext cx="3357586" cy="21431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964381" y="2536025"/>
            <a:ext cx="1643074" cy="7143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14546" y="1571612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</a:t>
            </a:r>
            <a:endParaRPr lang="ru-RU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0" y="5429264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А</a:t>
            </a:r>
            <a:endParaRPr lang="ru-RU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3143240" y="528638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В</a:t>
            </a:r>
            <a:endParaRPr lang="ru-RU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1714480" y="3214686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Д</a:t>
            </a:r>
            <a:endParaRPr lang="ru-RU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4429124" y="3286124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С</a:t>
            </a:r>
            <a:endParaRPr lang="ru-RU" sz="2400" dirty="0"/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rot="16200000" flipV="1">
            <a:off x="892943" y="3250405"/>
            <a:ext cx="2571768" cy="71438"/>
          </a:xfrm>
          <a:prstGeom prst="line">
            <a:avLst/>
          </a:prstGeom>
          <a:ln w="349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214942" y="3286124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r>
              <a:rPr lang="uk-UA" dirty="0" smtClean="0"/>
              <a:t>О – висота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3428992" y="1285860"/>
            <a:ext cx="60721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Висотою також називають і довжину цього перпендикуляра</a:t>
            </a:r>
            <a:endParaRPr lang="ru-RU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2071670" y="4643446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О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57290" y="428604"/>
            <a:ext cx="6786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Трикутну піраміду називають ТЕТРАЕДРОМ</a:t>
            </a:r>
            <a:endParaRPr lang="ru-RU" sz="2800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4143372" y="3214686"/>
            <a:ext cx="2357454" cy="7143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endCxn id="24" idx="2"/>
          </p:cNvCxnSpPr>
          <p:nvPr/>
        </p:nvCxnSpPr>
        <p:spPr>
          <a:xfrm rot="5400000">
            <a:off x="3299514" y="3596482"/>
            <a:ext cx="3440230" cy="5335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endCxn id="24" idx="4"/>
          </p:cNvCxnSpPr>
          <p:nvPr/>
        </p:nvCxnSpPr>
        <p:spPr>
          <a:xfrm>
            <a:off x="5286380" y="2071678"/>
            <a:ext cx="2871480" cy="18807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endCxn id="24" idx="0"/>
          </p:cNvCxnSpPr>
          <p:nvPr/>
        </p:nvCxnSpPr>
        <p:spPr>
          <a:xfrm rot="5400000">
            <a:off x="3719426" y="2267352"/>
            <a:ext cx="1762629" cy="13712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214942" y="1500174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</a:t>
            </a:r>
            <a:endParaRPr lang="ru-RU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4643438" y="564357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А</a:t>
            </a:r>
            <a:endParaRPr lang="ru-RU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8215338" y="385762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В</a:t>
            </a:r>
            <a:endParaRPr lang="ru-RU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3571868" y="350043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С</a:t>
            </a:r>
            <a:endParaRPr lang="ru-RU" sz="2400" dirty="0"/>
          </a:p>
        </p:txBody>
      </p:sp>
      <p:sp>
        <p:nvSpPr>
          <p:cNvPr id="24" name="Прямоугольный треугольник 23"/>
          <p:cNvSpPr/>
          <p:nvPr/>
        </p:nvSpPr>
        <p:spPr>
          <a:xfrm rot="20064356">
            <a:off x="4148760" y="2923680"/>
            <a:ext cx="3775439" cy="1939334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85852" y="357166"/>
            <a:ext cx="72152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Суму площ всіх бічних граней піраміди називають площею бічної поверхні піраміди </a:t>
            </a:r>
            <a:endParaRPr lang="ru-RU" sz="2800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4143372" y="3214686"/>
            <a:ext cx="2357454" cy="7143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endCxn id="24" idx="2"/>
          </p:cNvCxnSpPr>
          <p:nvPr/>
        </p:nvCxnSpPr>
        <p:spPr>
          <a:xfrm rot="5400000">
            <a:off x="3299514" y="3596482"/>
            <a:ext cx="3440230" cy="5335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endCxn id="24" idx="4"/>
          </p:cNvCxnSpPr>
          <p:nvPr/>
        </p:nvCxnSpPr>
        <p:spPr>
          <a:xfrm>
            <a:off x="5286380" y="2071678"/>
            <a:ext cx="2871480" cy="18807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endCxn id="24" idx="0"/>
          </p:cNvCxnSpPr>
          <p:nvPr/>
        </p:nvCxnSpPr>
        <p:spPr>
          <a:xfrm rot="5400000">
            <a:off x="3719426" y="2267352"/>
            <a:ext cx="1762629" cy="13712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214942" y="1500174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</a:t>
            </a:r>
            <a:endParaRPr lang="ru-RU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4643438" y="564357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А</a:t>
            </a:r>
            <a:endParaRPr lang="ru-RU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8215338" y="385762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В</a:t>
            </a:r>
            <a:endParaRPr lang="ru-RU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3571868" y="350043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С</a:t>
            </a:r>
            <a:endParaRPr lang="ru-RU" sz="2400" dirty="0"/>
          </a:p>
        </p:txBody>
      </p:sp>
      <p:sp>
        <p:nvSpPr>
          <p:cNvPr id="24" name="Прямоугольный треугольник 23"/>
          <p:cNvSpPr/>
          <p:nvPr/>
        </p:nvSpPr>
        <p:spPr>
          <a:xfrm rot="20064356">
            <a:off x="4148760" y="2923680"/>
            <a:ext cx="3775439" cy="1939334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500034" y="5286388"/>
            <a:ext cx="335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</a:t>
            </a:r>
            <a:r>
              <a:rPr lang="uk-UA" sz="3600" baseline="-25000" dirty="0" smtClean="0"/>
              <a:t>пір </a:t>
            </a:r>
            <a:r>
              <a:rPr lang="uk-UA" sz="3600" dirty="0" smtClean="0"/>
              <a:t>= </a:t>
            </a:r>
            <a:r>
              <a:rPr lang="en-US" sz="3600" dirty="0" smtClean="0"/>
              <a:t>S</a:t>
            </a:r>
            <a:r>
              <a:rPr lang="uk-UA" sz="3600" baseline="-25000" dirty="0" err="1" smtClean="0"/>
              <a:t>біч</a:t>
            </a:r>
            <a:r>
              <a:rPr lang="uk-UA" sz="3600" dirty="0" smtClean="0"/>
              <a:t> +  </a:t>
            </a:r>
            <a:r>
              <a:rPr lang="en-US" sz="3600" dirty="0" smtClean="0"/>
              <a:t>S</a:t>
            </a:r>
            <a:r>
              <a:rPr lang="uk-UA" sz="3600" baseline="-25000" dirty="0" err="1" smtClean="0"/>
              <a:t>осн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1538" y="428604"/>
            <a:ext cx="70009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dirty="0" err="1" smtClean="0"/>
              <a:t>Розв</a:t>
            </a:r>
            <a:r>
              <a:rPr lang="en-US" sz="5400" dirty="0" smtClean="0"/>
              <a:t>’</a:t>
            </a:r>
            <a:r>
              <a:rPr lang="uk-UA" sz="5400" dirty="0" err="1" smtClean="0"/>
              <a:t>язування</a:t>
            </a:r>
            <a:r>
              <a:rPr lang="uk-UA" sz="5400" dirty="0" smtClean="0"/>
              <a:t> задач</a:t>
            </a:r>
            <a:endParaRPr lang="ru-RU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714348" y="1571612"/>
            <a:ext cx="800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1. Скільки граней, ребер має </a:t>
            </a:r>
            <a:r>
              <a:rPr lang="en-US" dirty="0" smtClean="0"/>
              <a:t>n</a:t>
            </a:r>
            <a:r>
              <a:rPr lang="uk-UA" dirty="0" err="1" smtClean="0"/>
              <a:t>-кутна</a:t>
            </a:r>
            <a:r>
              <a:rPr lang="uk-UA" dirty="0" smtClean="0"/>
              <a:t> піраміда?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072002" y="2143116"/>
            <a:ext cx="4071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Відповідь:  (</a:t>
            </a:r>
            <a:r>
              <a:rPr lang="en-US" dirty="0" smtClean="0"/>
              <a:t>n+1</a:t>
            </a:r>
            <a:r>
              <a:rPr lang="uk-UA" dirty="0" smtClean="0"/>
              <a:t>)</a:t>
            </a:r>
            <a:r>
              <a:rPr lang="en-US" dirty="0" smtClean="0"/>
              <a:t> </a:t>
            </a:r>
            <a:r>
              <a:rPr lang="uk-UA" dirty="0" smtClean="0"/>
              <a:t> граней,</a:t>
            </a:r>
            <a:r>
              <a:rPr lang="en-US" dirty="0" smtClean="0"/>
              <a:t>   2n</a:t>
            </a:r>
            <a:r>
              <a:rPr lang="uk-UA" dirty="0" smtClean="0"/>
              <a:t> ребер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00034" y="3000372"/>
            <a:ext cx="800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2  Кожне ребро тетраедра дорівнює а.  Знайти площу його поверхні.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500562" y="378619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Відповідь:    </a:t>
            </a:r>
            <a:endParaRPr lang="ru-RU" dirty="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46" y="3643314"/>
            <a:ext cx="1000132" cy="666755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666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5720" y="4714884"/>
            <a:ext cx="800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№ 42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57166"/>
            <a:ext cx="87154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i="1" dirty="0" smtClean="0"/>
              <a:t>Правила побудови перерізів піраміди</a:t>
            </a:r>
            <a:endParaRPr lang="ru-RU" sz="44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1214414" y="2214554"/>
            <a:ext cx="67151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Побудова перерізу піраміди зводиться, як правило, до побудови прямих, які є прямими перетину заданої січної площини з площинами граней піраміди.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605</TotalTime>
  <Words>446</Words>
  <Application>Microsoft Office PowerPoint</Application>
  <PresentationFormat>Экран (4:3)</PresentationFormat>
  <Paragraphs>118</Paragraphs>
  <Slides>18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Olechka</dc:creator>
  <cp:lastModifiedBy>Olechka</cp:lastModifiedBy>
  <cp:revision>35</cp:revision>
  <dcterms:created xsi:type="dcterms:W3CDTF">2009-10-11T06:12:00Z</dcterms:created>
  <dcterms:modified xsi:type="dcterms:W3CDTF">2011-03-13T14:31:54Z</dcterms:modified>
</cp:coreProperties>
</file>