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2" r:id="rId2"/>
    <p:sldId id="259" r:id="rId3"/>
    <p:sldId id="273" r:id="rId4"/>
    <p:sldId id="260" r:id="rId5"/>
    <p:sldId id="258" r:id="rId6"/>
    <p:sldId id="257" r:id="rId7"/>
    <p:sldId id="261" r:id="rId8"/>
    <p:sldId id="266" r:id="rId9"/>
    <p:sldId id="267" r:id="rId10"/>
    <p:sldId id="268" r:id="rId11"/>
    <p:sldId id="269" r:id="rId12"/>
    <p:sldId id="270" r:id="rId13"/>
    <p:sldId id="271" r:id="rId14"/>
    <p:sldId id="274" r:id="rId15"/>
    <p:sldId id="275" r:id="rId16"/>
    <p:sldId id="276" r:id="rId17"/>
    <p:sldId id="277" r:id="rId18"/>
    <p:sldId id="278" r:id="rId19"/>
    <p:sldId id="264" r:id="rId20"/>
    <p:sldId id="282" r:id="rId21"/>
    <p:sldId id="283" r:id="rId22"/>
    <p:sldId id="284" r:id="rId23"/>
    <p:sldId id="265" r:id="rId2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0000"/>
    <a:srgbClr val="FFFFA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D57B0-B514-46E3-86D5-549AD3274F48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516CD2C-9F1F-4A42-AE72-71078D11E7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7791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3C4D328C-BFCF-4FC2-A8E4-F676FFC8C8A1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3724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702AA8AE-0CB7-41CE-AC89-EB4A38D4464A}" type="slidenum">
              <a:rPr lang="ru-RU" altLang="ru-RU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6503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84386B08-772B-4760-9FBD-CA7F11A8A6C3}" type="slidenum">
              <a:rPr lang="ru-RU" altLang="ru-RU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7949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4ECDE253-ADD2-4D2A-A7A2-84EE72223FC0}" type="slidenum">
              <a:rPr lang="ru-RU" altLang="ru-RU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3324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CACFD20-2692-4F91-96AB-80E319F19DF9}" type="slidenum">
              <a:rPr lang="ru-RU" altLang="ru-RU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84980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25C78E7-E372-4EAE-B071-AF450AA8A50A}" type="slidenum">
              <a:rPr lang="ru-RU" altLang="ru-RU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4219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AE558CF-DB43-45DA-9624-34824268E9A2}" type="slidenum">
              <a:rPr lang="ru-RU" altLang="ru-RU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2269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0EA6E22-7253-4548-BB7F-D1CA7D5F2085}" type="slidenum">
              <a:rPr lang="ru-RU" altLang="ru-RU"/>
              <a:pPr/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0656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2404C4D-DC4D-41B2-8C79-36CC2197732B}" type="slidenum">
              <a:rPr lang="ru-RU" altLang="ru-RU"/>
              <a:pPr/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53546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3049D1C1-CCA2-4CFC-832C-66FBFE8A553A}" type="slidenum">
              <a:rPr lang="ru-RU" altLang="ru-RU"/>
              <a:pPr/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9670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49FB3BFA-BF8D-4665-B449-60B26520EA05}" type="slidenum">
              <a:rPr lang="ru-RU" altLang="ru-RU"/>
              <a:pPr/>
              <a:t>19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7975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ABC8C46-6DF1-48D0-B6C9-740812B40FBD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3500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F519935-A1DF-494D-B0B3-EA6C0A9FD188}" type="slidenum">
              <a:rPr lang="ru-RU" altLang="ru-RU"/>
              <a:pPr/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24649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3C13927-DCEA-43ED-90D6-BA7F5B69EE05}" type="slidenum">
              <a:rPr lang="ru-RU" altLang="ru-RU"/>
              <a:pPr/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50727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1E7ABDF-4CFC-41E8-BEE6-B28235214BB1}" type="slidenum">
              <a:rPr lang="ru-RU" altLang="ru-RU"/>
              <a:pPr/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20673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7AD579B-F3DC-4734-9628-0B7960CFA482}" type="slidenum">
              <a:rPr lang="ru-RU" altLang="ru-RU"/>
              <a:pPr/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7087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7FE40A96-946C-453A-9A7E-DC4CFE926B4D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7935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E9A6FA7-ABB3-44EA-B88E-7BB4C6DDA392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6611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8DE7031-D81D-46D8-B58F-A1AAF392CC21}" type="slidenum">
              <a:rPr lang="ru-RU" altLang="ru-RU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0594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0681100-4992-4041-B1B1-E737FBAB980B}" type="slidenum">
              <a:rPr lang="ru-RU" altLang="ru-RU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4321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5FBF7AE8-A97D-4DF3-B61A-A8D47034E946}" type="slidenum">
              <a:rPr lang="ru-RU" altLang="ru-RU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5014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47B8E854-2DE3-4DB1-A9CD-3685344FB4DB}" type="slidenum">
              <a:rPr lang="ru-RU" altLang="ru-RU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9383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4E0F5B9-8F60-477A-A751-CBAD401CC9C0}" type="slidenum">
              <a:rPr lang="ru-RU" altLang="ru-RU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293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62255-BE82-45BB-BB8F-F63957BB71FA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3E106-014F-43A8-9EDC-3BD89D551B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07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1AFBC-9260-4F97-8643-EFE081CEB991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866D0-5B3E-4843-9A97-4B9800EC3A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11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F4BEA-50F9-4104-BC05-74AAAAA0A408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72F77-A069-4E20-AB2B-4D3C917609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461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D94F9-9638-4C43-832F-81F5FEA77686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A1104-8059-48BC-A0AF-14E78A0AB5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357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9EEA6-D80D-45C2-A743-940DAE6FE355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57B42-E684-4841-9E07-22232398F4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209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2FC20-0D10-4ACF-BF7D-8FD9FF91F013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E7E8C-251D-4AA3-ADCB-8A4C418106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476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B281-771B-46B5-8260-A0B2A5FE910E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D8B68-976C-498A-9199-DA08482578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656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BD2E2-4CC3-4722-B24C-22A900C4898A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E2AB-4C5D-4929-8222-67C44D2A8E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56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6622F-9F3A-4FDF-8451-333D5ED4EC87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DB770-67DB-491F-85D1-61A34B1CB8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039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3AF01-2A8F-4062-8E0D-A69610C8A392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EC67B-CDA4-4E29-B924-F1692AF268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350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339E9-CCD4-4A9F-995B-BC9166FA03B0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A0695-0E97-4E3D-BBB6-742CD5ACD0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311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1F5917-647A-43C1-86AC-EA4B9AC74E8F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0F42EFE-6F2B-460B-962F-F3DBF81568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571500" y="1000125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Призма. Перерізи призми.</a:t>
            </a:r>
          </a:p>
        </p:txBody>
      </p:sp>
      <p:sp>
        <p:nvSpPr>
          <p:cNvPr id="5" name="Правильный пятиугольник 4"/>
          <p:cNvSpPr/>
          <p:nvPr/>
        </p:nvSpPr>
        <p:spPr>
          <a:xfrm rot="9999604">
            <a:off x="1511300" y="2246313"/>
            <a:ext cx="3571875" cy="1757362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авильный пятиугольник 5"/>
          <p:cNvSpPr/>
          <p:nvPr/>
        </p:nvSpPr>
        <p:spPr>
          <a:xfrm rot="9999604">
            <a:off x="2297113" y="4460875"/>
            <a:ext cx="3571875" cy="1757363"/>
          </a:xfrm>
          <a:prstGeom prst="pen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1"/>
            <a:endCxn id="6" idx="1"/>
          </p:cNvCxnSpPr>
          <p:nvPr/>
        </p:nvCxnSpPr>
        <p:spPr>
          <a:xfrm>
            <a:off x="5083175" y="2914650"/>
            <a:ext cx="785813" cy="2214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0"/>
            <a:endCxn id="6" idx="0"/>
          </p:cNvCxnSpPr>
          <p:nvPr/>
        </p:nvCxnSpPr>
        <p:spPr>
          <a:xfrm rot="16200000" flipH="1">
            <a:off x="2786063" y="4694238"/>
            <a:ext cx="2214562" cy="785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5"/>
            <a:endCxn id="6" idx="5"/>
          </p:cNvCxnSpPr>
          <p:nvPr/>
        </p:nvCxnSpPr>
        <p:spPr>
          <a:xfrm rot="10800000" flipH="1" flipV="1">
            <a:off x="1608138" y="3738563"/>
            <a:ext cx="785812" cy="2214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4"/>
            <a:endCxn id="6" idx="4"/>
          </p:cNvCxnSpPr>
          <p:nvPr/>
        </p:nvCxnSpPr>
        <p:spPr>
          <a:xfrm rot="16200000" flipH="1">
            <a:off x="1306512" y="3238501"/>
            <a:ext cx="2214563" cy="7858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2"/>
            <a:endCxn id="6" idx="2"/>
          </p:cNvCxnSpPr>
          <p:nvPr/>
        </p:nvCxnSpPr>
        <p:spPr>
          <a:xfrm rot="16200000" flipH="1">
            <a:off x="3454401" y="2728912"/>
            <a:ext cx="2214562" cy="785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авильный пятиугольник 17"/>
          <p:cNvSpPr/>
          <p:nvPr/>
        </p:nvSpPr>
        <p:spPr>
          <a:xfrm rot="9889739">
            <a:off x="1943100" y="3017838"/>
            <a:ext cx="3519488" cy="2357437"/>
          </a:xfrm>
          <a:prstGeom prst="pentagon">
            <a:avLst/>
          </a:prstGeom>
          <a:solidFill>
            <a:srgbClr val="FF0000">
              <a:alpha val="5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83" name="TextBox 10"/>
          <p:cNvSpPr txBox="1">
            <a:spLocks noChangeArrowheads="1"/>
          </p:cNvSpPr>
          <p:nvPr/>
        </p:nvSpPr>
        <p:spPr bwMode="auto">
          <a:xfrm>
            <a:off x="5508625" y="5516563"/>
            <a:ext cx="32400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Виконала вчитель математики НВК № 33 Ігнашева О.О.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flipV="1">
            <a:off x="2214563" y="1643063"/>
            <a:ext cx="4429125" cy="1785937"/>
          </a:xfrm>
          <a:prstGeom prst="triangle">
            <a:avLst>
              <a:gd name="adj" fmla="val 319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flipV="1">
            <a:off x="2214563" y="4357688"/>
            <a:ext cx="4429125" cy="1785937"/>
          </a:xfrm>
          <a:prstGeom prst="triangle">
            <a:avLst>
              <a:gd name="adj" fmla="val 319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4"/>
          </p:cNvCxnSpPr>
          <p:nvPr/>
        </p:nvCxnSpPr>
        <p:spPr>
          <a:xfrm rot="16200000" flipH="1">
            <a:off x="5286376" y="3000375"/>
            <a:ext cx="27162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0"/>
            <a:endCxn id="5" idx="0"/>
          </p:cNvCxnSpPr>
          <p:nvPr/>
        </p:nvCxnSpPr>
        <p:spPr>
          <a:xfrm rot="5400000">
            <a:off x="2270919" y="4787107"/>
            <a:ext cx="2714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4" idx="2"/>
            <a:endCxn id="5" idx="2"/>
          </p:cNvCxnSpPr>
          <p:nvPr/>
        </p:nvCxnSpPr>
        <p:spPr>
          <a:xfrm rot="16200000" flipH="1">
            <a:off x="855663" y="3000375"/>
            <a:ext cx="27162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1714500" y="1428750"/>
            <a:ext cx="642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А1</a:t>
            </a:r>
            <a:endParaRPr lang="ru-RU" altLang="ru-RU" sz="2400"/>
          </a:p>
        </p:txBody>
      </p:sp>
      <p:sp>
        <p:nvSpPr>
          <p:cNvPr id="21512" name="TextBox 12"/>
          <p:cNvSpPr txBox="1">
            <a:spLocks noChangeArrowheads="1"/>
          </p:cNvSpPr>
          <p:nvPr/>
        </p:nvSpPr>
        <p:spPr bwMode="auto">
          <a:xfrm>
            <a:off x="3571875" y="6000750"/>
            <a:ext cx="642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С</a:t>
            </a:r>
            <a:endParaRPr lang="ru-RU" altLang="ru-RU" sz="2400"/>
          </a:p>
        </p:txBody>
      </p:sp>
      <p:sp>
        <p:nvSpPr>
          <p:cNvPr id="21513" name="TextBox 13"/>
          <p:cNvSpPr txBox="1">
            <a:spLocks noChangeArrowheads="1"/>
          </p:cNvSpPr>
          <p:nvPr/>
        </p:nvSpPr>
        <p:spPr bwMode="auto">
          <a:xfrm>
            <a:off x="6643688" y="4143375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В</a:t>
            </a:r>
            <a:endParaRPr lang="ru-RU" altLang="ru-RU" sz="2400"/>
          </a:p>
        </p:txBody>
      </p:sp>
      <p:sp>
        <p:nvSpPr>
          <p:cNvPr id="21514" name="TextBox 14"/>
          <p:cNvSpPr txBox="1">
            <a:spLocks noChangeArrowheads="1"/>
          </p:cNvSpPr>
          <p:nvPr/>
        </p:nvSpPr>
        <p:spPr bwMode="auto">
          <a:xfrm>
            <a:off x="1785938" y="4071938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А</a:t>
            </a:r>
            <a:endParaRPr lang="ru-RU" altLang="ru-RU" sz="2400"/>
          </a:p>
        </p:txBody>
      </p:sp>
      <p:sp>
        <p:nvSpPr>
          <p:cNvPr id="21515" name="TextBox 15"/>
          <p:cNvSpPr txBox="1">
            <a:spLocks noChangeArrowheads="1"/>
          </p:cNvSpPr>
          <p:nvPr/>
        </p:nvSpPr>
        <p:spPr bwMode="auto">
          <a:xfrm>
            <a:off x="3357563" y="2857500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С1</a:t>
            </a:r>
            <a:endParaRPr lang="ru-RU" altLang="ru-RU" sz="2400"/>
          </a:p>
        </p:txBody>
      </p:sp>
      <p:sp>
        <p:nvSpPr>
          <p:cNvPr id="21516" name="TextBox 16"/>
          <p:cNvSpPr txBox="1">
            <a:spLocks noChangeArrowheads="1"/>
          </p:cNvSpPr>
          <p:nvPr/>
        </p:nvSpPr>
        <p:spPr bwMode="auto">
          <a:xfrm>
            <a:off x="6643688" y="1285875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В1</a:t>
            </a:r>
            <a:endParaRPr lang="ru-RU" altLang="ru-RU" sz="2400"/>
          </a:p>
        </p:txBody>
      </p:sp>
      <p:sp>
        <p:nvSpPr>
          <p:cNvPr id="18" name="Овал 17"/>
          <p:cNvSpPr/>
          <p:nvPr/>
        </p:nvSpPr>
        <p:spPr>
          <a:xfrm>
            <a:off x="4286250" y="1643063"/>
            <a:ext cx="71438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786438" y="4786313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928938" y="5286375"/>
            <a:ext cx="714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20" name="TextBox 22"/>
          <p:cNvSpPr txBox="1">
            <a:spLocks noChangeArrowheads="1"/>
          </p:cNvSpPr>
          <p:nvPr/>
        </p:nvSpPr>
        <p:spPr bwMode="auto">
          <a:xfrm>
            <a:off x="4214813" y="1143000"/>
            <a:ext cx="500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 b="1">
                <a:solidFill>
                  <a:srgbClr val="FF0000"/>
                </a:solidFill>
              </a:rPr>
              <a:t>М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sp>
        <p:nvSpPr>
          <p:cNvPr id="21521" name="TextBox 23"/>
          <p:cNvSpPr txBox="1">
            <a:spLocks noChangeArrowheads="1"/>
          </p:cNvSpPr>
          <p:nvPr/>
        </p:nvSpPr>
        <p:spPr bwMode="auto">
          <a:xfrm>
            <a:off x="2428875" y="5143500"/>
            <a:ext cx="500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>
                <a:solidFill>
                  <a:srgbClr val="FF0000"/>
                </a:solidFill>
              </a:rPr>
              <a:t>N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sp>
        <p:nvSpPr>
          <p:cNvPr id="21522" name="TextBox 24"/>
          <p:cNvSpPr txBox="1">
            <a:spLocks noChangeArrowheads="1"/>
          </p:cNvSpPr>
          <p:nvPr/>
        </p:nvSpPr>
        <p:spPr bwMode="auto">
          <a:xfrm>
            <a:off x="5715000" y="4786313"/>
            <a:ext cx="500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>
                <a:solidFill>
                  <a:srgbClr val="FF0000"/>
                </a:solidFill>
              </a:rPr>
              <a:t>K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21521" idx="3"/>
          </p:cNvCxnSpPr>
          <p:nvPr/>
        </p:nvCxnSpPr>
        <p:spPr>
          <a:xfrm flipV="1">
            <a:off x="2928938" y="4286250"/>
            <a:ext cx="6000750" cy="10572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214563" y="4357688"/>
            <a:ext cx="6929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5" name="TextBox 30"/>
          <p:cNvSpPr txBox="1">
            <a:spLocks noChangeArrowheads="1"/>
          </p:cNvSpPr>
          <p:nvPr/>
        </p:nvSpPr>
        <p:spPr bwMode="auto">
          <a:xfrm>
            <a:off x="8429625" y="4357688"/>
            <a:ext cx="714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Х</a:t>
            </a:r>
            <a:endParaRPr lang="ru-RU" altLang="ru-RU" sz="240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10800000">
            <a:off x="1857375" y="0"/>
            <a:ext cx="7000875" cy="4643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7" name="TextBox 29"/>
          <p:cNvSpPr txBox="1">
            <a:spLocks noChangeArrowheads="1"/>
          </p:cNvSpPr>
          <p:nvPr/>
        </p:nvSpPr>
        <p:spPr bwMode="auto">
          <a:xfrm>
            <a:off x="6715125" y="2643188"/>
            <a:ext cx="500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/>
              <a:t>L</a:t>
            </a:r>
            <a:endParaRPr lang="ru-RU" altLang="ru-RU" sz="240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34925" y="2179638"/>
            <a:ext cx="43576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9" name="TextBox 44"/>
          <p:cNvSpPr txBox="1">
            <a:spLocks noChangeArrowheads="1"/>
          </p:cNvSpPr>
          <p:nvPr/>
        </p:nvSpPr>
        <p:spPr bwMode="auto">
          <a:xfrm>
            <a:off x="2214563" y="285750"/>
            <a:ext cx="785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/>
              <a:t>Y</a:t>
            </a:r>
            <a:endParaRPr lang="ru-RU" altLang="ru-RU" sz="240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16200000" flipH="1">
            <a:off x="-428625" y="2857501"/>
            <a:ext cx="6143625" cy="8572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1" name="TextBox 49"/>
          <p:cNvSpPr txBox="1">
            <a:spLocks noChangeArrowheads="1"/>
          </p:cNvSpPr>
          <p:nvPr/>
        </p:nvSpPr>
        <p:spPr bwMode="auto">
          <a:xfrm>
            <a:off x="2214563" y="1857375"/>
            <a:ext cx="357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/>
              <a:t>F</a:t>
            </a:r>
            <a:endParaRPr lang="ru-RU" altLang="ru-RU" sz="2400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10800000" flipV="1">
            <a:off x="2428875" y="1643063"/>
            <a:ext cx="1857375" cy="35718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5429250" y="3571875"/>
            <a:ext cx="1643063" cy="785813"/>
          </a:xfrm>
          <a:prstGeom prst="line">
            <a:avLst/>
          </a:prstGeom>
          <a:ln w="38100" cmpd="sng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>
            <a:off x="4357688" y="1643063"/>
            <a:ext cx="2286000" cy="157162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1521" idx="3"/>
          </p:cNvCxnSpPr>
          <p:nvPr/>
        </p:nvCxnSpPr>
        <p:spPr>
          <a:xfrm flipV="1">
            <a:off x="2928938" y="4857750"/>
            <a:ext cx="2857500" cy="48577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1042988" y="3457575"/>
            <a:ext cx="3343275" cy="42862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7" name="TextBox 50"/>
          <p:cNvSpPr txBox="1">
            <a:spLocks noChangeArrowheads="1"/>
          </p:cNvSpPr>
          <p:nvPr/>
        </p:nvSpPr>
        <p:spPr bwMode="auto">
          <a:xfrm>
            <a:off x="2714625" y="0"/>
            <a:ext cx="6429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3600"/>
              <a:t>Переріз –многогранник </a:t>
            </a:r>
            <a:r>
              <a:rPr lang="en-US" altLang="ru-RU" sz="3600"/>
              <a:t>MLKNF</a:t>
            </a:r>
            <a:endParaRPr lang="ru-RU" altLang="ru-RU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2071688" y="1000125"/>
            <a:ext cx="6000750" cy="4929188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1535907" y="2821781"/>
            <a:ext cx="3714750" cy="71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429000" y="4643438"/>
            <a:ext cx="4572000" cy="15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143125" y="4643438"/>
            <a:ext cx="1285875" cy="1214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8" name="TextBox 6"/>
          <p:cNvSpPr txBox="1">
            <a:spLocks noChangeArrowheads="1"/>
          </p:cNvSpPr>
          <p:nvPr/>
        </p:nvSpPr>
        <p:spPr bwMode="auto">
          <a:xfrm>
            <a:off x="0" y="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Дано куб АВСДА</a:t>
            </a:r>
            <a:r>
              <a:rPr lang="uk-UA" altLang="ru-RU" sz="2800" baseline="-25000"/>
              <a:t>1</a:t>
            </a:r>
            <a:r>
              <a:rPr lang="uk-UA" altLang="ru-RU" sz="2800"/>
              <a:t>В</a:t>
            </a:r>
            <a:r>
              <a:rPr lang="uk-UA" altLang="ru-RU" sz="2800" baseline="-25000"/>
              <a:t>1</a:t>
            </a:r>
            <a:r>
              <a:rPr lang="uk-UA" altLang="ru-RU" sz="2800"/>
              <a:t>С</a:t>
            </a:r>
            <a:r>
              <a:rPr lang="uk-UA" altLang="ru-RU" sz="2800" baseline="-25000"/>
              <a:t>1</a:t>
            </a:r>
            <a:r>
              <a:rPr lang="uk-UA" altLang="ru-RU" sz="2800"/>
              <a:t>Д</a:t>
            </a:r>
            <a:r>
              <a:rPr lang="uk-UA" altLang="ru-RU" sz="2800" baseline="-25000"/>
              <a:t>1</a:t>
            </a:r>
            <a:r>
              <a:rPr lang="uk-UA" altLang="ru-RU" sz="2800"/>
              <a:t> і точку М на його ребрі ДД</a:t>
            </a:r>
            <a:r>
              <a:rPr lang="uk-UA" altLang="ru-RU" sz="2800" baseline="-25000"/>
              <a:t>1</a:t>
            </a:r>
            <a:r>
              <a:rPr lang="uk-UA" altLang="ru-RU" sz="2800"/>
              <a:t>. Знайдіть точку перетину прямої С</a:t>
            </a:r>
            <a:r>
              <a:rPr lang="uk-UA" altLang="ru-RU" sz="2800" baseline="-25000"/>
              <a:t>1</a:t>
            </a:r>
            <a:r>
              <a:rPr lang="uk-UA" altLang="ru-RU" sz="2800"/>
              <a:t>М з площиною основи.</a:t>
            </a:r>
            <a:endParaRPr lang="ru-RU" altLang="ru-RU" sz="2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14500" y="57150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endParaRPr lang="ru-RU" altLang="ru-RU" sz="2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928938" y="4214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endParaRPr lang="ru-RU" altLang="ru-RU" sz="280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143875" y="442912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endParaRPr lang="ru-RU" altLang="ru-RU" sz="28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58000" y="564356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endParaRPr lang="ru-RU" altLang="ru-RU" sz="28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71625" y="1928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857500" y="857250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072438" y="857250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786563" y="2143125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r>
              <a:rPr lang="uk-UA" altLang="ru-RU" sz="2400"/>
              <a:t>1</a:t>
            </a:r>
            <a:endParaRPr lang="ru-RU" altLang="ru-RU" sz="280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5857875" y="4714875"/>
            <a:ext cx="2214563" cy="2143125"/>
          </a:xfrm>
          <a:prstGeom prst="line">
            <a:avLst/>
          </a:prstGeom>
          <a:ln w="254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4143375" y="2928938"/>
            <a:ext cx="5857875" cy="2000250"/>
          </a:xfrm>
          <a:prstGeom prst="line">
            <a:avLst/>
          </a:prstGeom>
          <a:ln w="2540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6858000" y="4572000"/>
            <a:ext cx="460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429375" y="435768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М</a:t>
            </a:r>
            <a:endParaRPr lang="ru-RU" altLang="ru-RU" sz="28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15000" y="633412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 b="1">
                <a:solidFill>
                  <a:srgbClr val="FF0000"/>
                </a:solidFill>
              </a:rPr>
              <a:t>Х</a:t>
            </a:r>
            <a:endParaRPr lang="ru-RU" altLang="ru-RU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22" grpId="0" animBg="1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2071688" y="1143000"/>
            <a:ext cx="3857625" cy="3929063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1643063" y="2571750"/>
            <a:ext cx="2928938" cy="71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143250" y="4071938"/>
            <a:ext cx="2714625" cy="15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071688" y="4143375"/>
            <a:ext cx="1000125" cy="9286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TextBox 14"/>
          <p:cNvSpPr txBox="1"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Дано куб АВСДА</a:t>
            </a:r>
            <a:r>
              <a:rPr lang="uk-UA" altLang="ru-RU" sz="2400" baseline="-25000"/>
              <a:t>1</a:t>
            </a:r>
            <a:r>
              <a:rPr lang="uk-UA" altLang="ru-RU" sz="2400"/>
              <a:t>В</a:t>
            </a:r>
            <a:r>
              <a:rPr lang="uk-UA" altLang="ru-RU" sz="2400" baseline="-25000"/>
              <a:t>1</a:t>
            </a:r>
            <a:r>
              <a:rPr lang="uk-UA" altLang="ru-RU" sz="2400"/>
              <a:t>С</a:t>
            </a:r>
            <a:r>
              <a:rPr lang="uk-UA" altLang="ru-RU" sz="2400" baseline="-25000"/>
              <a:t>1</a:t>
            </a:r>
            <a:r>
              <a:rPr lang="uk-UA" altLang="ru-RU" sz="2400"/>
              <a:t>Д</a:t>
            </a:r>
            <a:r>
              <a:rPr lang="uk-UA" altLang="ru-RU" sz="2400" baseline="-25000"/>
              <a:t>1</a:t>
            </a:r>
            <a:r>
              <a:rPr lang="uk-UA" altLang="ru-RU" sz="2400"/>
              <a:t> і точку М на його ребрі ДД</a:t>
            </a:r>
            <a:r>
              <a:rPr lang="uk-UA" altLang="ru-RU" sz="2400" baseline="-25000"/>
              <a:t>1</a:t>
            </a:r>
            <a:r>
              <a:rPr lang="uk-UA" altLang="ru-RU" sz="2400"/>
              <a:t>. Побудуйте переріз куба площиною, яка проходить через точки А</a:t>
            </a:r>
            <a:r>
              <a:rPr lang="uk-UA" altLang="ru-RU" sz="2400" baseline="-25000"/>
              <a:t>1 </a:t>
            </a:r>
            <a:r>
              <a:rPr lang="uk-UA" altLang="ru-RU" sz="2400"/>
              <a:t>, С</a:t>
            </a:r>
            <a:r>
              <a:rPr lang="uk-UA" altLang="ru-RU" sz="2400" baseline="-25000"/>
              <a:t>1 </a:t>
            </a:r>
            <a:r>
              <a:rPr lang="uk-UA" altLang="ru-RU" sz="2400"/>
              <a:t>і М, та знайдіть лінію перетину січної площини з площиною основи куба</a:t>
            </a:r>
            <a:endParaRPr lang="ru-RU" altLang="ru-RU" sz="24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714500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endParaRPr lang="ru-RU" altLang="ru-RU" sz="280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786063" y="37147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endParaRPr lang="ru-RU" altLang="ru-RU" sz="280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929313" y="37147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endParaRPr lang="ru-RU" altLang="ru-RU" sz="28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00625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endParaRPr lang="ru-RU" altLang="ru-RU" sz="280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571625" y="1928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928938" y="1143000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929313" y="107156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000625" y="1928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500563" y="3071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М</a:t>
            </a:r>
            <a:endParaRPr lang="ru-RU" altLang="ru-RU" sz="2800"/>
          </a:p>
        </p:txBody>
      </p:sp>
      <p:sp>
        <p:nvSpPr>
          <p:cNvPr id="30" name="Овал 29"/>
          <p:cNvSpPr/>
          <p:nvPr/>
        </p:nvSpPr>
        <p:spPr>
          <a:xfrm flipH="1">
            <a:off x="4954588" y="3643313"/>
            <a:ext cx="460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2071688" y="1143000"/>
            <a:ext cx="3857625" cy="928688"/>
          </a:xfrm>
          <a:prstGeom prst="line">
            <a:avLst/>
          </a:pr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25" idx="3"/>
          </p:cNvCxnSpPr>
          <p:nvPr/>
        </p:nvCxnSpPr>
        <p:spPr>
          <a:xfrm>
            <a:off x="2143125" y="2190750"/>
            <a:ext cx="6429375" cy="345281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2286000" y="2857501"/>
            <a:ext cx="5286375" cy="200025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Равнобедренный треугольник 45"/>
          <p:cNvSpPr/>
          <p:nvPr/>
        </p:nvSpPr>
        <p:spPr>
          <a:xfrm rot="10028315">
            <a:off x="2281238" y="1619250"/>
            <a:ext cx="3894137" cy="2325688"/>
          </a:xfrm>
          <a:prstGeom prst="triangle">
            <a:avLst>
              <a:gd name="adj" fmla="val 37361"/>
            </a:avLst>
          </a:prstGeom>
          <a:solidFill>
            <a:srgbClr val="FFFFA3">
              <a:alpha val="42745"/>
            </a:srgbClr>
          </a:solidFill>
          <a:ln>
            <a:solidFill>
              <a:srgbClr val="FFFF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2071688" y="1143000"/>
            <a:ext cx="3857625" cy="3929063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1643063" y="2571750"/>
            <a:ext cx="2928938" cy="71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143250" y="4071938"/>
            <a:ext cx="2714625" cy="15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071688" y="4143375"/>
            <a:ext cx="1000125" cy="9286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4" name="TextBox 14"/>
          <p:cNvSpPr txBox="1"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Дано куб АВСДА</a:t>
            </a:r>
            <a:r>
              <a:rPr lang="uk-UA" altLang="ru-RU" sz="2400" baseline="-25000"/>
              <a:t>1</a:t>
            </a:r>
            <a:r>
              <a:rPr lang="uk-UA" altLang="ru-RU" sz="2400"/>
              <a:t>В</a:t>
            </a:r>
            <a:r>
              <a:rPr lang="uk-UA" altLang="ru-RU" sz="2400" baseline="-25000"/>
              <a:t>1</a:t>
            </a:r>
            <a:r>
              <a:rPr lang="uk-UA" altLang="ru-RU" sz="2400"/>
              <a:t>С</a:t>
            </a:r>
            <a:r>
              <a:rPr lang="uk-UA" altLang="ru-RU" sz="2400" baseline="-25000"/>
              <a:t>1</a:t>
            </a:r>
            <a:r>
              <a:rPr lang="uk-UA" altLang="ru-RU" sz="2400"/>
              <a:t>Д</a:t>
            </a:r>
            <a:r>
              <a:rPr lang="uk-UA" altLang="ru-RU" sz="2400" baseline="-25000"/>
              <a:t>1</a:t>
            </a:r>
            <a:r>
              <a:rPr lang="uk-UA" altLang="ru-RU" sz="2400"/>
              <a:t> і точку М на його ребрі ДД</a:t>
            </a:r>
            <a:r>
              <a:rPr lang="uk-UA" altLang="ru-RU" sz="2400" baseline="-25000"/>
              <a:t>1</a:t>
            </a:r>
            <a:r>
              <a:rPr lang="uk-UA" altLang="ru-RU" sz="2400"/>
              <a:t>. Побудуйте переріз куба площиною, яка проходить через точки А</a:t>
            </a:r>
            <a:r>
              <a:rPr lang="uk-UA" altLang="ru-RU" sz="2400" baseline="-25000"/>
              <a:t>1 </a:t>
            </a:r>
            <a:r>
              <a:rPr lang="uk-UA" altLang="ru-RU" sz="2400"/>
              <a:t>, С</a:t>
            </a:r>
            <a:r>
              <a:rPr lang="uk-UA" altLang="ru-RU" sz="2400" baseline="-25000"/>
              <a:t>1 </a:t>
            </a:r>
            <a:r>
              <a:rPr lang="uk-UA" altLang="ru-RU" sz="2400"/>
              <a:t>і М, та </a:t>
            </a:r>
            <a:r>
              <a:rPr lang="uk-UA" altLang="ru-RU" sz="2400">
                <a:solidFill>
                  <a:srgbClr val="FF0000"/>
                </a:solidFill>
              </a:rPr>
              <a:t>знайдіть лінію перетину січної площини з площиною основи куба</a:t>
            </a:r>
            <a:endParaRPr lang="ru-RU" altLang="ru-RU" sz="2400">
              <a:solidFill>
                <a:srgbClr val="FF0000"/>
              </a:solidFill>
            </a:endParaRPr>
          </a:p>
        </p:txBody>
      </p:sp>
      <p:sp>
        <p:nvSpPr>
          <p:cNvPr id="27655" name="TextBox 18"/>
          <p:cNvSpPr txBox="1">
            <a:spLocks noChangeArrowheads="1"/>
          </p:cNvSpPr>
          <p:nvPr/>
        </p:nvSpPr>
        <p:spPr bwMode="auto">
          <a:xfrm>
            <a:off x="1714500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endParaRPr lang="ru-RU" altLang="ru-RU" sz="2800"/>
          </a:p>
        </p:txBody>
      </p:sp>
      <p:sp>
        <p:nvSpPr>
          <p:cNvPr id="27656" name="TextBox 19"/>
          <p:cNvSpPr txBox="1">
            <a:spLocks noChangeArrowheads="1"/>
          </p:cNvSpPr>
          <p:nvPr/>
        </p:nvSpPr>
        <p:spPr bwMode="auto">
          <a:xfrm>
            <a:off x="2786063" y="37147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endParaRPr lang="ru-RU" altLang="ru-RU" sz="2800"/>
          </a:p>
        </p:txBody>
      </p:sp>
      <p:sp>
        <p:nvSpPr>
          <p:cNvPr id="27657" name="TextBox 20"/>
          <p:cNvSpPr txBox="1">
            <a:spLocks noChangeArrowheads="1"/>
          </p:cNvSpPr>
          <p:nvPr/>
        </p:nvSpPr>
        <p:spPr bwMode="auto">
          <a:xfrm>
            <a:off x="5929313" y="37147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endParaRPr lang="ru-RU" altLang="ru-RU" sz="2800"/>
          </a:p>
        </p:txBody>
      </p:sp>
      <p:sp>
        <p:nvSpPr>
          <p:cNvPr id="27658" name="TextBox 23"/>
          <p:cNvSpPr txBox="1">
            <a:spLocks noChangeArrowheads="1"/>
          </p:cNvSpPr>
          <p:nvPr/>
        </p:nvSpPr>
        <p:spPr bwMode="auto">
          <a:xfrm>
            <a:off x="5000625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endParaRPr lang="ru-RU" altLang="ru-RU" sz="2800"/>
          </a:p>
        </p:txBody>
      </p:sp>
      <p:sp>
        <p:nvSpPr>
          <p:cNvPr id="27659" name="TextBox 24"/>
          <p:cNvSpPr txBox="1">
            <a:spLocks noChangeArrowheads="1"/>
          </p:cNvSpPr>
          <p:nvPr/>
        </p:nvSpPr>
        <p:spPr bwMode="auto">
          <a:xfrm>
            <a:off x="1571625" y="1928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7660" name="TextBox 25"/>
          <p:cNvSpPr txBox="1">
            <a:spLocks noChangeArrowheads="1"/>
          </p:cNvSpPr>
          <p:nvPr/>
        </p:nvSpPr>
        <p:spPr bwMode="auto">
          <a:xfrm>
            <a:off x="2928938" y="1143000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7661" name="TextBox 26"/>
          <p:cNvSpPr txBox="1">
            <a:spLocks noChangeArrowheads="1"/>
          </p:cNvSpPr>
          <p:nvPr/>
        </p:nvSpPr>
        <p:spPr bwMode="auto">
          <a:xfrm>
            <a:off x="5929313" y="107156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7662" name="TextBox 27"/>
          <p:cNvSpPr txBox="1">
            <a:spLocks noChangeArrowheads="1"/>
          </p:cNvSpPr>
          <p:nvPr/>
        </p:nvSpPr>
        <p:spPr bwMode="auto">
          <a:xfrm>
            <a:off x="5000625" y="1928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7663" name="TextBox 28"/>
          <p:cNvSpPr txBox="1">
            <a:spLocks noChangeArrowheads="1"/>
          </p:cNvSpPr>
          <p:nvPr/>
        </p:nvSpPr>
        <p:spPr bwMode="auto">
          <a:xfrm>
            <a:off x="4500563" y="3071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М</a:t>
            </a:r>
            <a:endParaRPr lang="ru-RU" altLang="ru-RU" sz="2800"/>
          </a:p>
        </p:txBody>
      </p:sp>
      <p:sp>
        <p:nvSpPr>
          <p:cNvPr id="30" name="Овал 29"/>
          <p:cNvSpPr/>
          <p:nvPr/>
        </p:nvSpPr>
        <p:spPr>
          <a:xfrm flipH="1">
            <a:off x="4954588" y="3643313"/>
            <a:ext cx="460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2071688" y="1143000"/>
            <a:ext cx="3857625" cy="928688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27659" idx="3"/>
          </p:cNvCxnSpPr>
          <p:nvPr/>
        </p:nvCxnSpPr>
        <p:spPr>
          <a:xfrm>
            <a:off x="2143125" y="2190750"/>
            <a:ext cx="6429375" cy="345281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2286000" y="2857501"/>
            <a:ext cx="5286375" cy="200025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27655" idx="3"/>
          </p:cNvCxnSpPr>
          <p:nvPr/>
        </p:nvCxnSpPr>
        <p:spPr>
          <a:xfrm>
            <a:off x="2143125" y="5048250"/>
            <a:ext cx="6357938" cy="23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3500438" y="4143375"/>
            <a:ext cx="2500312" cy="2357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4143375" y="5072063"/>
            <a:ext cx="3286125" cy="928687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2071688" y="1143000"/>
            <a:ext cx="3857625" cy="3929063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1643063" y="2571750"/>
            <a:ext cx="2928938" cy="71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143250" y="4071938"/>
            <a:ext cx="2714625" cy="15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071688" y="4143375"/>
            <a:ext cx="1000125" cy="9286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2" name="TextBox 14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Задано чотирикутну призму АВСДА</a:t>
            </a:r>
            <a:r>
              <a:rPr lang="uk-UA" altLang="ru-RU" sz="2400" baseline="-25000"/>
              <a:t>1</a:t>
            </a:r>
            <a:r>
              <a:rPr lang="uk-UA" altLang="ru-RU" sz="2400"/>
              <a:t>В</a:t>
            </a:r>
            <a:r>
              <a:rPr lang="uk-UA" altLang="ru-RU" sz="2400" baseline="-25000"/>
              <a:t>1</a:t>
            </a:r>
            <a:r>
              <a:rPr lang="uk-UA" altLang="ru-RU" sz="2400"/>
              <a:t>С</a:t>
            </a:r>
            <a:r>
              <a:rPr lang="uk-UA" altLang="ru-RU" sz="2400" baseline="-25000"/>
              <a:t>1</a:t>
            </a:r>
            <a:r>
              <a:rPr lang="uk-UA" altLang="ru-RU" sz="2400"/>
              <a:t>Д</a:t>
            </a:r>
            <a:r>
              <a:rPr lang="uk-UA" altLang="ru-RU" sz="2400" baseline="-25000"/>
              <a:t>1</a:t>
            </a:r>
            <a:r>
              <a:rPr lang="uk-UA" altLang="ru-RU" sz="2400"/>
              <a:t>. Побудуйте переріз призми площиною, яка </a:t>
            </a:r>
            <a:r>
              <a:rPr lang="en-US" altLang="ru-RU" sz="2400"/>
              <a:t>MNK</a:t>
            </a:r>
            <a:r>
              <a:rPr lang="uk-UA" altLang="ru-RU" sz="2400"/>
              <a:t>, де МєВВ</a:t>
            </a:r>
            <a:r>
              <a:rPr lang="uk-UA" altLang="ru-RU" sz="2400" baseline="-25000"/>
              <a:t>1</a:t>
            </a:r>
            <a:r>
              <a:rPr lang="uk-UA" altLang="ru-RU" sz="2400"/>
              <a:t>, </a:t>
            </a:r>
            <a:r>
              <a:rPr lang="en-US" altLang="ru-RU" sz="2400"/>
              <a:t>N</a:t>
            </a:r>
            <a:r>
              <a:rPr lang="uk-UA" altLang="ru-RU" sz="2400"/>
              <a:t>єАА</a:t>
            </a:r>
            <a:r>
              <a:rPr lang="uk-UA" altLang="ru-RU" sz="2400" baseline="-25000"/>
              <a:t>1 </a:t>
            </a:r>
            <a:r>
              <a:rPr lang="uk-UA" altLang="ru-RU" sz="2400"/>
              <a:t>, КєСС</a:t>
            </a:r>
            <a:r>
              <a:rPr lang="uk-UA" altLang="ru-RU" sz="2400" baseline="-25000"/>
              <a:t>1</a:t>
            </a:r>
            <a:endParaRPr lang="ru-RU" altLang="ru-RU" sz="24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714500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endParaRPr lang="ru-RU" altLang="ru-RU" sz="280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786063" y="37147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endParaRPr lang="ru-RU" altLang="ru-RU" sz="280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929313" y="37147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endParaRPr lang="ru-RU" altLang="ru-RU" sz="28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00625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endParaRPr lang="ru-RU" altLang="ru-RU" sz="280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571625" y="1928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500313" y="714375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929313" y="107156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000625" y="1928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071813" y="1357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М</a:t>
            </a:r>
            <a:endParaRPr lang="ru-RU" altLang="ru-RU" sz="2800"/>
          </a:p>
        </p:txBody>
      </p:sp>
      <p:sp>
        <p:nvSpPr>
          <p:cNvPr id="30" name="Овал 29"/>
          <p:cNvSpPr/>
          <p:nvPr/>
        </p:nvSpPr>
        <p:spPr>
          <a:xfrm flipH="1">
            <a:off x="3071813" y="1714500"/>
            <a:ext cx="460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 flipH="1">
            <a:off x="2071688" y="4286250"/>
            <a:ext cx="460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 flipH="1">
            <a:off x="5929313" y="3000375"/>
            <a:ext cx="460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571625" y="40005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800"/>
              <a:t>N</a:t>
            </a:r>
            <a:endParaRPr lang="ru-RU" altLang="ru-RU" sz="280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000750" y="271462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К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23" grpId="0" animBg="1"/>
      <p:bldP spid="31" grpId="0" animBg="1"/>
      <p:bldP spid="33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2071688" y="1143000"/>
            <a:ext cx="3857625" cy="3929063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1643063" y="2571750"/>
            <a:ext cx="2928938" cy="714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143250" y="4071938"/>
            <a:ext cx="2714625" cy="15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071688" y="4143375"/>
            <a:ext cx="1000125" cy="9286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0" name="TextBox 14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Задано чотирикутну призму АВСДА</a:t>
            </a:r>
            <a:r>
              <a:rPr lang="uk-UA" altLang="ru-RU" sz="2400" baseline="-25000"/>
              <a:t>1</a:t>
            </a:r>
            <a:r>
              <a:rPr lang="uk-UA" altLang="ru-RU" sz="2400"/>
              <a:t>В</a:t>
            </a:r>
            <a:r>
              <a:rPr lang="uk-UA" altLang="ru-RU" sz="2400" baseline="-25000"/>
              <a:t>1</a:t>
            </a:r>
            <a:r>
              <a:rPr lang="uk-UA" altLang="ru-RU" sz="2400"/>
              <a:t>С</a:t>
            </a:r>
            <a:r>
              <a:rPr lang="uk-UA" altLang="ru-RU" sz="2400" baseline="-25000"/>
              <a:t>1</a:t>
            </a:r>
            <a:r>
              <a:rPr lang="uk-UA" altLang="ru-RU" sz="2400"/>
              <a:t>Д</a:t>
            </a:r>
            <a:r>
              <a:rPr lang="uk-UA" altLang="ru-RU" sz="2400" baseline="-25000"/>
              <a:t>1</a:t>
            </a:r>
            <a:r>
              <a:rPr lang="uk-UA" altLang="ru-RU" sz="2400"/>
              <a:t>. Побудуйте переріз призми площиною, яка </a:t>
            </a:r>
            <a:r>
              <a:rPr lang="en-US" altLang="ru-RU" sz="2400"/>
              <a:t>MNK</a:t>
            </a:r>
            <a:r>
              <a:rPr lang="uk-UA" altLang="ru-RU" sz="2400"/>
              <a:t>, де МєВВ</a:t>
            </a:r>
            <a:r>
              <a:rPr lang="uk-UA" altLang="ru-RU" sz="2400" baseline="-25000"/>
              <a:t>1</a:t>
            </a:r>
            <a:r>
              <a:rPr lang="uk-UA" altLang="ru-RU" sz="2400"/>
              <a:t>, </a:t>
            </a:r>
            <a:r>
              <a:rPr lang="en-US" altLang="ru-RU" sz="2400"/>
              <a:t>N</a:t>
            </a:r>
            <a:r>
              <a:rPr lang="uk-UA" altLang="ru-RU" sz="2400"/>
              <a:t>єАА</a:t>
            </a:r>
            <a:r>
              <a:rPr lang="uk-UA" altLang="ru-RU" sz="2400" baseline="-25000"/>
              <a:t>1 </a:t>
            </a:r>
            <a:r>
              <a:rPr lang="uk-UA" altLang="ru-RU" sz="2400"/>
              <a:t>, КєСС</a:t>
            </a:r>
            <a:r>
              <a:rPr lang="uk-UA" altLang="ru-RU" sz="2400" baseline="-25000"/>
              <a:t>1</a:t>
            </a:r>
            <a:endParaRPr lang="ru-RU" altLang="ru-RU" sz="2400"/>
          </a:p>
        </p:txBody>
      </p:sp>
      <p:sp>
        <p:nvSpPr>
          <p:cNvPr id="31751" name="TextBox 18"/>
          <p:cNvSpPr txBox="1">
            <a:spLocks noChangeArrowheads="1"/>
          </p:cNvSpPr>
          <p:nvPr/>
        </p:nvSpPr>
        <p:spPr bwMode="auto">
          <a:xfrm>
            <a:off x="1714500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endParaRPr lang="ru-RU" altLang="ru-RU" sz="2800"/>
          </a:p>
        </p:txBody>
      </p:sp>
      <p:sp>
        <p:nvSpPr>
          <p:cNvPr id="31752" name="TextBox 19"/>
          <p:cNvSpPr txBox="1">
            <a:spLocks noChangeArrowheads="1"/>
          </p:cNvSpPr>
          <p:nvPr/>
        </p:nvSpPr>
        <p:spPr bwMode="auto">
          <a:xfrm>
            <a:off x="2786063" y="37147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endParaRPr lang="ru-RU" altLang="ru-RU" sz="2800"/>
          </a:p>
        </p:txBody>
      </p:sp>
      <p:sp>
        <p:nvSpPr>
          <p:cNvPr id="31753" name="TextBox 20"/>
          <p:cNvSpPr txBox="1">
            <a:spLocks noChangeArrowheads="1"/>
          </p:cNvSpPr>
          <p:nvPr/>
        </p:nvSpPr>
        <p:spPr bwMode="auto">
          <a:xfrm>
            <a:off x="5929313" y="37147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endParaRPr lang="ru-RU" altLang="ru-RU" sz="2800"/>
          </a:p>
        </p:txBody>
      </p:sp>
      <p:sp>
        <p:nvSpPr>
          <p:cNvPr id="31754" name="TextBox 23"/>
          <p:cNvSpPr txBox="1">
            <a:spLocks noChangeArrowheads="1"/>
          </p:cNvSpPr>
          <p:nvPr/>
        </p:nvSpPr>
        <p:spPr bwMode="auto">
          <a:xfrm>
            <a:off x="5000625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endParaRPr lang="ru-RU" altLang="ru-RU" sz="2800"/>
          </a:p>
        </p:txBody>
      </p:sp>
      <p:sp>
        <p:nvSpPr>
          <p:cNvPr id="31755" name="TextBox 24"/>
          <p:cNvSpPr txBox="1">
            <a:spLocks noChangeArrowheads="1"/>
          </p:cNvSpPr>
          <p:nvPr/>
        </p:nvSpPr>
        <p:spPr bwMode="auto">
          <a:xfrm>
            <a:off x="1571625" y="1928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31756" name="TextBox 25"/>
          <p:cNvSpPr txBox="1">
            <a:spLocks noChangeArrowheads="1"/>
          </p:cNvSpPr>
          <p:nvPr/>
        </p:nvSpPr>
        <p:spPr bwMode="auto">
          <a:xfrm>
            <a:off x="2500313" y="714375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31757" name="TextBox 26"/>
          <p:cNvSpPr txBox="1">
            <a:spLocks noChangeArrowheads="1"/>
          </p:cNvSpPr>
          <p:nvPr/>
        </p:nvSpPr>
        <p:spPr bwMode="auto">
          <a:xfrm>
            <a:off x="5929313" y="107156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31758" name="TextBox 27"/>
          <p:cNvSpPr txBox="1">
            <a:spLocks noChangeArrowheads="1"/>
          </p:cNvSpPr>
          <p:nvPr/>
        </p:nvSpPr>
        <p:spPr bwMode="auto">
          <a:xfrm>
            <a:off x="5000625" y="1928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31759" name="TextBox 28"/>
          <p:cNvSpPr txBox="1">
            <a:spLocks noChangeArrowheads="1"/>
          </p:cNvSpPr>
          <p:nvPr/>
        </p:nvSpPr>
        <p:spPr bwMode="auto">
          <a:xfrm>
            <a:off x="3071813" y="1357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М</a:t>
            </a:r>
            <a:endParaRPr lang="ru-RU" altLang="ru-RU" sz="2800"/>
          </a:p>
        </p:txBody>
      </p:sp>
      <p:sp>
        <p:nvSpPr>
          <p:cNvPr id="30" name="Овал 29"/>
          <p:cNvSpPr/>
          <p:nvPr/>
        </p:nvSpPr>
        <p:spPr>
          <a:xfrm flipH="1">
            <a:off x="3071813" y="1714500"/>
            <a:ext cx="460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 flipH="1">
            <a:off x="2071688" y="4286250"/>
            <a:ext cx="460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 flipH="1">
            <a:off x="5929313" y="3000375"/>
            <a:ext cx="460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63" name="TextBox 32"/>
          <p:cNvSpPr txBox="1">
            <a:spLocks noChangeArrowheads="1"/>
          </p:cNvSpPr>
          <p:nvPr/>
        </p:nvSpPr>
        <p:spPr bwMode="auto">
          <a:xfrm>
            <a:off x="1571625" y="40005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800"/>
              <a:t>N</a:t>
            </a:r>
            <a:endParaRPr lang="ru-RU" altLang="ru-RU" sz="2800"/>
          </a:p>
        </p:txBody>
      </p:sp>
      <p:sp>
        <p:nvSpPr>
          <p:cNvPr id="31764" name="TextBox 34"/>
          <p:cNvSpPr txBox="1">
            <a:spLocks noChangeArrowheads="1"/>
          </p:cNvSpPr>
          <p:nvPr/>
        </p:nvSpPr>
        <p:spPr bwMode="auto">
          <a:xfrm>
            <a:off x="6000750" y="271462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К</a:t>
            </a:r>
            <a:endParaRPr lang="ru-RU" altLang="ru-RU" sz="280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5400000">
            <a:off x="-464343" y="3321844"/>
            <a:ext cx="5072062" cy="200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30" idx="5"/>
          </p:cNvCxnSpPr>
          <p:nvPr/>
        </p:nvCxnSpPr>
        <p:spPr>
          <a:xfrm rot="16200000" flipH="1">
            <a:off x="4819650" y="33338"/>
            <a:ext cx="2582863" cy="606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964407" y="5107781"/>
            <a:ext cx="1143000" cy="1071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857875" y="4071938"/>
            <a:ext cx="29289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571500" y="3929063"/>
            <a:ext cx="8572500" cy="1857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31" idx="7"/>
            <a:endCxn id="31754" idx="0"/>
          </p:cNvCxnSpPr>
          <p:nvPr/>
        </p:nvCxnSpPr>
        <p:spPr>
          <a:xfrm rot="16200000" flipH="1" flipV="1">
            <a:off x="4687888" y="3538538"/>
            <a:ext cx="1774825" cy="72072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31" idx="7"/>
          </p:cNvCxnSpPr>
          <p:nvPr/>
        </p:nvCxnSpPr>
        <p:spPr>
          <a:xfrm rot="16200000" flipV="1">
            <a:off x="3890963" y="966788"/>
            <a:ext cx="1225550" cy="286385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30" idx="5"/>
            <a:endCxn id="23" idx="0"/>
          </p:cNvCxnSpPr>
          <p:nvPr/>
        </p:nvCxnSpPr>
        <p:spPr>
          <a:xfrm rot="5400000">
            <a:off x="1330325" y="2538413"/>
            <a:ext cx="2511425" cy="98425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23" idx="0"/>
          </p:cNvCxnSpPr>
          <p:nvPr/>
        </p:nvCxnSpPr>
        <p:spPr>
          <a:xfrm rot="16200000" flipH="1">
            <a:off x="2582862" y="3797301"/>
            <a:ext cx="785813" cy="176371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31754" idx="0"/>
          </p:cNvCxnSpPr>
          <p:nvPr/>
        </p:nvCxnSpPr>
        <p:spPr>
          <a:xfrm flipV="1">
            <a:off x="3857625" y="4786313"/>
            <a:ext cx="1357313" cy="28575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64399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Метод </a:t>
            </a:r>
            <a:r>
              <a:rPr lang="uk-UA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внутрішнього проектування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571625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1600"/>
              <a:t>Цей метод застосовується при побудові перерізів у тих випадках, коли не зручно знаходити слід площини (наприклад,  слід одержується дуже далеко від даної фігури)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2357438"/>
            <a:ext cx="91440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uk-UA" altLang="ru-RU"/>
              <a:t>Проектуються дані точки на площину основи, в площині основи будується чотирикутник, у якого три вершини – проекції даних точок, а четверта – одна із вершин основи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uk-UA" altLang="ru-RU"/>
              <a:t>У площині перерізу будується прообраз точки перетину діагоналей отриманого чотирикутника</a:t>
            </a: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uk-UA" altLang="ru-RU"/>
              <a:t>Будуються точки перетину січної площини з ребрами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4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Побудуйте переріз призми АВСДА</a:t>
            </a:r>
            <a:r>
              <a:rPr lang="uk-UA" altLang="ru-RU" sz="2400" baseline="-25000"/>
              <a:t>1</a:t>
            </a:r>
            <a:r>
              <a:rPr lang="uk-UA" altLang="ru-RU" sz="2400"/>
              <a:t>В</a:t>
            </a:r>
            <a:r>
              <a:rPr lang="uk-UA" altLang="ru-RU" sz="2400" baseline="-25000"/>
              <a:t>1</a:t>
            </a:r>
            <a:r>
              <a:rPr lang="uk-UA" altLang="ru-RU" sz="2400"/>
              <a:t>С</a:t>
            </a:r>
            <a:r>
              <a:rPr lang="uk-UA" altLang="ru-RU" sz="2400" baseline="-25000"/>
              <a:t>1</a:t>
            </a:r>
            <a:r>
              <a:rPr lang="uk-UA" altLang="ru-RU" sz="2400"/>
              <a:t>Д</a:t>
            </a:r>
            <a:r>
              <a:rPr lang="uk-UA" altLang="ru-RU" sz="2400" baseline="-25000"/>
              <a:t>1</a:t>
            </a:r>
            <a:r>
              <a:rPr lang="uk-UA" altLang="ru-RU" sz="2400"/>
              <a:t> площиною, яка проходить через точки </a:t>
            </a:r>
            <a:r>
              <a:rPr lang="en-US" altLang="ru-RU" sz="2400"/>
              <a:t>M</a:t>
            </a:r>
            <a:r>
              <a:rPr lang="uk-UA" altLang="ru-RU" sz="2400"/>
              <a:t>, </a:t>
            </a:r>
            <a:r>
              <a:rPr lang="en-US" altLang="ru-RU" sz="2400"/>
              <a:t>N</a:t>
            </a:r>
            <a:r>
              <a:rPr lang="uk-UA" altLang="ru-RU" sz="2400"/>
              <a:t>, </a:t>
            </a:r>
            <a:r>
              <a:rPr lang="en-US" altLang="ru-RU" sz="2400"/>
              <a:t>K</a:t>
            </a:r>
            <a:r>
              <a:rPr lang="uk-UA" altLang="ru-RU" sz="2400"/>
              <a:t>, де </a:t>
            </a:r>
            <a:r>
              <a:rPr lang="en-US" altLang="ru-RU" sz="2400"/>
              <a:t>N</a:t>
            </a:r>
            <a:r>
              <a:rPr lang="uk-UA" altLang="ru-RU" sz="2400"/>
              <a:t>єВВ</a:t>
            </a:r>
            <a:r>
              <a:rPr lang="uk-UA" altLang="ru-RU" sz="2400" baseline="-25000"/>
              <a:t>1</a:t>
            </a:r>
            <a:r>
              <a:rPr lang="uk-UA" altLang="ru-RU" sz="2400"/>
              <a:t>, МєАА</a:t>
            </a:r>
            <a:r>
              <a:rPr lang="uk-UA" altLang="ru-RU" sz="2400" baseline="-25000"/>
              <a:t>1 </a:t>
            </a:r>
            <a:r>
              <a:rPr lang="uk-UA" altLang="ru-RU" sz="2400"/>
              <a:t>, КєСС</a:t>
            </a:r>
            <a:r>
              <a:rPr lang="uk-UA" altLang="ru-RU" sz="2400" baseline="-25000"/>
              <a:t>1</a:t>
            </a:r>
            <a:endParaRPr lang="ru-RU" altLang="ru-RU" sz="24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857375" y="34290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endParaRPr lang="ru-RU" altLang="ru-RU" sz="280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357438" y="51435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endParaRPr lang="ru-RU" altLang="ru-RU" sz="280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214938" y="51435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endParaRPr lang="ru-RU" altLang="ru-RU" sz="28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643563" y="350043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endParaRPr lang="ru-RU" altLang="ru-RU" sz="280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14500" y="785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86000" y="2428875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072063" y="2357438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500688" y="785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14500" y="1928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М</a:t>
            </a:r>
            <a:endParaRPr lang="ru-RU" altLang="ru-RU" sz="2800"/>
          </a:p>
        </p:txBody>
      </p:sp>
      <p:sp>
        <p:nvSpPr>
          <p:cNvPr id="30" name="Овал 29"/>
          <p:cNvSpPr/>
          <p:nvPr/>
        </p:nvSpPr>
        <p:spPr>
          <a:xfrm flipH="1">
            <a:off x="2143125" y="2357438"/>
            <a:ext cx="46038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 flipH="1">
            <a:off x="2500313" y="4357688"/>
            <a:ext cx="460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 flipH="1">
            <a:off x="5214938" y="4500563"/>
            <a:ext cx="460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000250" y="414337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800"/>
              <a:t>N</a:t>
            </a:r>
            <a:endParaRPr lang="ru-RU" altLang="ru-RU" sz="280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57813" y="4214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К</a:t>
            </a:r>
            <a:endParaRPr lang="ru-RU" altLang="ru-RU" sz="2800"/>
          </a:p>
        </p:txBody>
      </p:sp>
      <p:sp>
        <p:nvSpPr>
          <p:cNvPr id="22" name="Трапеция 21"/>
          <p:cNvSpPr/>
          <p:nvPr/>
        </p:nvSpPr>
        <p:spPr>
          <a:xfrm rot="10800000">
            <a:off x="2143125" y="1143000"/>
            <a:ext cx="3357563" cy="1428750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Трапеция 33"/>
          <p:cNvSpPr/>
          <p:nvPr/>
        </p:nvSpPr>
        <p:spPr>
          <a:xfrm rot="10800000">
            <a:off x="2214563" y="3929063"/>
            <a:ext cx="3357562" cy="1428750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4143375" y="2500313"/>
            <a:ext cx="2786063" cy="71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6200000" flipH="1">
            <a:off x="3786187" y="3929063"/>
            <a:ext cx="2786063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6200000" flipH="1">
            <a:off x="1143000" y="3929063"/>
            <a:ext cx="2786063" cy="71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6200000" flipH="1">
            <a:off x="785812" y="2500313"/>
            <a:ext cx="2786063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23" grpId="0" animBg="1"/>
      <p:bldP spid="31" grpId="0" animBg="1"/>
      <p:bldP spid="33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4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Побудуйте переріз призми АВСДА</a:t>
            </a:r>
            <a:r>
              <a:rPr lang="uk-UA" altLang="ru-RU" sz="2400" baseline="-25000"/>
              <a:t>1</a:t>
            </a:r>
            <a:r>
              <a:rPr lang="uk-UA" altLang="ru-RU" sz="2400"/>
              <a:t>В</a:t>
            </a:r>
            <a:r>
              <a:rPr lang="uk-UA" altLang="ru-RU" sz="2400" baseline="-25000"/>
              <a:t>1</a:t>
            </a:r>
            <a:r>
              <a:rPr lang="uk-UA" altLang="ru-RU" sz="2400"/>
              <a:t>С</a:t>
            </a:r>
            <a:r>
              <a:rPr lang="uk-UA" altLang="ru-RU" sz="2400" baseline="-25000"/>
              <a:t>1</a:t>
            </a:r>
            <a:r>
              <a:rPr lang="uk-UA" altLang="ru-RU" sz="2400"/>
              <a:t>Д</a:t>
            </a:r>
            <a:r>
              <a:rPr lang="uk-UA" altLang="ru-RU" sz="2400" baseline="-25000"/>
              <a:t>1</a:t>
            </a:r>
            <a:r>
              <a:rPr lang="uk-UA" altLang="ru-RU" sz="2400"/>
              <a:t> площиною, яка проходить через точки </a:t>
            </a:r>
            <a:r>
              <a:rPr lang="en-US" altLang="ru-RU" sz="2400"/>
              <a:t>M</a:t>
            </a:r>
            <a:r>
              <a:rPr lang="uk-UA" altLang="ru-RU" sz="2400"/>
              <a:t>, </a:t>
            </a:r>
            <a:r>
              <a:rPr lang="en-US" altLang="ru-RU" sz="2400"/>
              <a:t>N</a:t>
            </a:r>
            <a:r>
              <a:rPr lang="uk-UA" altLang="ru-RU" sz="2400"/>
              <a:t>, </a:t>
            </a:r>
            <a:r>
              <a:rPr lang="en-US" altLang="ru-RU" sz="2400"/>
              <a:t>K</a:t>
            </a:r>
            <a:r>
              <a:rPr lang="uk-UA" altLang="ru-RU" sz="2400"/>
              <a:t>, де </a:t>
            </a:r>
            <a:r>
              <a:rPr lang="en-US" altLang="ru-RU" sz="2400"/>
              <a:t>N</a:t>
            </a:r>
            <a:r>
              <a:rPr lang="uk-UA" altLang="ru-RU" sz="2400"/>
              <a:t>єВВ</a:t>
            </a:r>
            <a:r>
              <a:rPr lang="uk-UA" altLang="ru-RU" sz="2400" baseline="-25000"/>
              <a:t>1</a:t>
            </a:r>
            <a:r>
              <a:rPr lang="uk-UA" altLang="ru-RU" sz="2400"/>
              <a:t>, МєАА</a:t>
            </a:r>
            <a:r>
              <a:rPr lang="uk-UA" altLang="ru-RU" sz="2400" baseline="-25000"/>
              <a:t>1 </a:t>
            </a:r>
            <a:r>
              <a:rPr lang="uk-UA" altLang="ru-RU" sz="2400"/>
              <a:t>, КєСС</a:t>
            </a:r>
            <a:r>
              <a:rPr lang="uk-UA" altLang="ru-RU" sz="2400" baseline="-25000"/>
              <a:t>1</a:t>
            </a:r>
            <a:endParaRPr lang="ru-RU" altLang="ru-RU" sz="2400"/>
          </a:p>
        </p:txBody>
      </p:sp>
      <p:sp>
        <p:nvSpPr>
          <p:cNvPr id="37891" name="TextBox 18"/>
          <p:cNvSpPr txBox="1">
            <a:spLocks noChangeArrowheads="1"/>
          </p:cNvSpPr>
          <p:nvPr/>
        </p:nvSpPr>
        <p:spPr bwMode="auto">
          <a:xfrm>
            <a:off x="1857375" y="34290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endParaRPr lang="ru-RU" altLang="ru-RU" sz="2800"/>
          </a:p>
        </p:txBody>
      </p:sp>
      <p:sp>
        <p:nvSpPr>
          <p:cNvPr id="37892" name="TextBox 19"/>
          <p:cNvSpPr txBox="1">
            <a:spLocks noChangeArrowheads="1"/>
          </p:cNvSpPr>
          <p:nvPr/>
        </p:nvSpPr>
        <p:spPr bwMode="auto">
          <a:xfrm>
            <a:off x="2357438" y="51435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endParaRPr lang="ru-RU" altLang="ru-RU" sz="2800"/>
          </a:p>
        </p:txBody>
      </p:sp>
      <p:sp>
        <p:nvSpPr>
          <p:cNvPr id="37893" name="TextBox 20"/>
          <p:cNvSpPr txBox="1">
            <a:spLocks noChangeArrowheads="1"/>
          </p:cNvSpPr>
          <p:nvPr/>
        </p:nvSpPr>
        <p:spPr bwMode="auto">
          <a:xfrm>
            <a:off x="5214938" y="51435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endParaRPr lang="ru-RU" altLang="ru-RU" sz="2800"/>
          </a:p>
        </p:txBody>
      </p:sp>
      <p:sp>
        <p:nvSpPr>
          <p:cNvPr id="37894" name="TextBox 23"/>
          <p:cNvSpPr txBox="1">
            <a:spLocks noChangeArrowheads="1"/>
          </p:cNvSpPr>
          <p:nvPr/>
        </p:nvSpPr>
        <p:spPr bwMode="auto">
          <a:xfrm>
            <a:off x="5643563" y="350043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endParaRPr lang="ru-RU" altLang="ru-RU" sz="2800"/>
          </a:p>
        </p:txBody>
      </p:sp>
      <p:sp>
        <p:nvSpPr>
          <p:cNvPr id="37895" name="TextBox 24"/>
          <p:cNvSpPr txBox="1">
            <a:spLocks noChangeArrowheads="1"/>
          </p:cNvSpPr>
          <p:nvPr/>
        </p:nvSpPr>
        <p:spPr bwMode="auto">
          <a:xfrm>
            <a:off x="1714500" y="785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А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37896" name="TextBox 25"/>
          <p:cNvSpPr txBox="1">
            <a:spLocks noChangeArrowheads="1"/>
          </p:cNvSpPr>
          <p:nvPr/>
        </p:nvSpPr>
        <p:spPr bwMode="auto">
          <a:xfrm>
            <a:off x="2286000" y="2428875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В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37897" name="TextBox 26"/>
          <p:cNvSpPr txBox="1">
            <a:spLocks noChangeArrowheads="1"/>
          </p:cNvSpPr>
          <p:nvPr/>
        </p:nvSpPr>
        <p:spPr bwMode="auto">
          <a:xfrm>
            <a:off x="5072063" y="2357438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С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37898" name="TextBox 27"/>
          <p:cNvSpPr txBox="1">
            <a:spLocks noChangeArrowheads="1"/>
          </p:cNvSpPr>
          <p:nvPr/>
        </p:nvSpPr>
        <p:spPr bwMode="auto">
          <a:xfrm>
            <a:off x="5500688" y="7858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Д</a:t>
            </a:r>
            <a:r>
              <a:rPr lang="uk-UA" altLang="ru-RU" sz="2400"/>
              <a:t>1</a:t>
            </a:r>
            <a:endParaRPr lang="ru-RU" altLang="ru-RU" sz="2800"/>
          </a:p>
        </p:txBody>
      </p:sp>
      <p:sp>
        <p:nvSpPr>
          <p:cNvPr id="37899" name="TextBox 28"/>
          <p:cNvSpPr txBox="1">
            <a:spLocks noChangeArrowheads="1"/>
          </p:cNvSpPr>
          <p:nvPr/>
        </p:nvSpPr>
        <p:spPr bwMode="auto">
          <a:xfrm>
            <a:off x="1714500" y="1928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М</a:t>
            </a:r>
            <a:endParaRPr lang="ru-RU" altLang="ru-RU" sz="2800"/>
          </a:p>
        </p:txBody>
      </p:sp>
      <p:sp>
        <p:nvSpPr>
          <p:cNvPr id="30" name="Овал 29"/>
          <p:cNvSpPr/>
          <p:nvPr/>
        </p:nvSpPr>
        <p:spPr>
          <a:xfrm flipH="1">
            <a:off x="2143125" y="2357438"/>
            <a:ext cx="46038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 flipH="1">
            <a:off x="2500313" y="4357688"/>
            <a:ext cx="460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 flipH="1">
            <a:off x="5214938" y="4500563"/>
            <a:ext cx="460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903" name="TextBox 32"/>
          <p:cNvSpPr txBox="1">
            <a:spLocks noChangeArrowheads="1"/>
          </p:cNvSpPr>
          <p:nvPr/>
        </p:nvSpPr>
        <p:spPr bwMode="auto">
          <a:xfrm>
            <a:off x="2000250" y="414337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800"/>
              <a:t>N</a:t>
            </a:r>
            <a:endParaRPr lang="ru-RU" altLang="ru-RU" sz="2800"/>
          </a:p>
        </p:txBody>
      </p:sp>
      <p:sp>
        <p:nvSpPr>
          <p:cNvPr id="37904" name="TextBox 34"/>
          <p:cNvSpPr txBox="1">
            <a:spLocks noChangeArrowheads="1"/>
          </p:cNvSpPr>
          <p:nvPr/>
        </p:nvSpPr>
        <p:spPr bwMode="auto">
          <a:xfrm>
            <a:off x="5357813" y="4214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800"/>
              <a:t>К</a:t>
            </a:r>
            <a:endParaRPr lang="ru-RU" altLang="ru-RU" sz="2800"/>
          </a:p>
        </p:txBody>
      </p:sp>
      <p:sp>
        <p:nvSpPr>
          <p:cNvPr id="22" name="Трапеция 21"/>
          <p:cNvSpPr/>
          <p:nvPr/>
        </p:nvSpPr>
        <p:spPr>
          <a:xfrm rot="10800000">
            <a:off x="2143125" y="1143000"/>
            <a:ext cx="3357563" cy="1428750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Трапеция 33"/>
          <p:cNvSpPr/>
          <p:nvPr/>
        </p:nvSpPr>
        <p:spPr>
          <a:xfrm rot="10800000">
            <a:off x="2214563" y="3929063"/>
            <a:ext cx="3357562" cy="1428750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4143375" y="2500313"/>
            <a:ext cx="2786063" cy="71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6200000" flipH="1">
            <a:off x="3786187" y="3929063"/>
            <a:ext cx="2786063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6200000" flipH="1">
            <a:off x="1143000" y="3929063"/>
            <a:ext cx="2786063" cy="71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6200000" flipH="1">
            <a:off x="785812" y="2500313"/>
            <a:ext cx="2786063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2105025" y="4824413"/>
            <a:ext cx="9398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0" idx="5"/>
          </p:cNvCxnSpPr>
          <p:nvPr/>
        </p:nvCxnSpPr>
        <p:spPr>
          <a:xfrm rot="16200000" flipH="1">
            <a:off x="1426369" y="3140869"/>
            <a:ext cx="1511300" cy="65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31" idx="7"/>
          </p:cNvCxnSpPr>
          <p:nvPr/>
        </p:nvCxnSpPr>
        <p:spPr>
          <a:xfrm rot="16200000" flipH="1" flipV="1">
            <a:off x="4795044" y="4931569"/>
            <a:ext cx="846138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214563" y="3929063"/>
            <a:ext cx="3000375" cy="14287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2571750" y="3929063"/>
            <a:ext cx="3000375" cy="14287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143125" y="1143000"/>
            <a:ext cx="3071813" cy="1428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2500313" y="1143000"/>
            <a:ext cx="3000375" cy="1428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16200000" flipV="1">
            <a:off x="2464594" y="3321844"/>
            <a:ext cx="28575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endCxn id="31" idx="3"/>
          </p:cNvCxnSpPr>
          <p:nvPr/>
        </p:nvCxnSpPr>
        <p:spPr>
          <a:xfrm>
            <a:off x="2143125" y="2428875"/>
            <a:ext cx="3111500" cy="21320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23" idx="3"/>
            <a:endCxn id="37897" idx="3"/>
          </p:cNvCxnSpPr>
          <p:nvPr/>
        </p:nvCxnSpPr>
        <p:spPr>
          <a:xfrm rot="5400000" flipH="1" flipV="1">
            <a:off x="3192463" y="1966912"/>
            <a:ext cx="1798638" cy="31035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37897" idx="3"/>
            <a:endCxn id="30" idx="2"/>
          </p:cNvCxnSpPr>
          <p:nvPr/>
        </p:nvCxnSpPr>
        <p:spPr>
          <a:xfrm flipH="1" flipV="1">
            <a:off x="2189163" y="2392363"/>
            <a:ext cx="3454400" cy="227012"/>
          </a:xfrm>
          <a:prstGeom prst="line">
            <a:avLst/>
          </a:prstGeom>
          <a:ln w="50800">
            <a:solidFill>
              <a:srgbClr val="CC33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30" idx="5"/>
            <a:endCxn id="23" idx="2"/>
          </p:cNvCxnSpPr>
          <p:nvPr/>
        </p:nvCxnSpPr>
        <p:spPr>
          <a:xfrm rot="16200000" flipH="1">
            <a:off x="1359694" y="3207544"/>
            <a:ext cx="1976437" cy="396875"/>
          </a:xfrm>
          <a:prstGeom prst="line">
            <a:avLst/>
          </a:prstGeom>
          <a:ln w="50800">
            <a:solidFill>
              <a:srgbClr val="CC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23" idx="1"/>
            <a:endCxn id="31" idx="6"/>
          </p:cNvCxnSpPr>
          <p:nvPr/>
        </p:nvCxnSpPr>
        <p:spPr>
          <a:xfrm rot="16200000" flipH="1">
            <a:off x="3793331" y="3115469"/>
            <a:ext cx="168275" cy="2674938"/>
          </a:xfrm>
          <a:prstGeom prst="line">
            <a:avLst/>
          </a:prstGeom>
          <a:ln w="50800">
            <a:solidFill>
              <a:srgbClr val="CC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stCxn id="31" idx="5"/>
          </p:cNvCxnSpPr>
          <p:nvPr/>
        </p:nvCxnSpPr>
        <p:spPr>
          <a:xfrm rot="5400000" flipH="1" flipV="1">
            <a:off x="4402138" y="3390900"/>
            <a:ext cx="1989138" cy="350837"/>
          </a:xfrm>
          <a:prstGeom prst="line">
            <a:avLst/>
          </a:prstGeom>
          <a:ln w="50800">
            <a:solidFill>
              <a:srgbClr val="CC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285728"/>
            <a:ext cx="5357850" cy="9286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Види</a:t>
            </a: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 призм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57563" y="1285875"/>
            <a:ext cx="2428875" cy="6461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/>
              <a:t>призма</a:t>
            </a:r>
            <a:endParaRPr lang="ru-RU" altLang="ru-RU" sz="36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71625" y="2500313"/>
            <a:ext cx="2428875" cy="6461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/>
              <a:t>пряма</a:t>
            </a:r>
            <a:endParaRPr lang="ru-RU" altLang="ru-RU" sz="36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72125" y="2500313"/>
            <a:ext cx="2428875" cy="6461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/>
              <a:t>похила</a:t>
            </a:r>
            <a:endParaRPr lang="ru-RU" altLang="ru-RU" sz="360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71875" y="4000500"/>
            <a:ext cx="3143250" cy="6461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/>
              <a:t>неправильна</a:t>
            </a:r>
            <a:endParaRPr lang="ru-RU" altLang="ru-RU" sz="36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0063" y="4000500"/>
            <a:ext cx="2428875" cy="6461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/>
              <a:t>правильна</a:t>
            </a:r>
            <a:endParaRPr lang="ru-RU" altLang="ru-RU" sz="36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00125" y="5715000"/>
            <a:ext cx="7286625" cy="6461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/>
              <a:t>Трикутна, чотирикутна… </a:t>
            </a:r>
            <a:r>
              <a:rPr lang="en-US" altLang="ru-RU" sz="3600"/>
              <a:t>n</a:t>
            </a:r>
            <a:r>
              <a:rPr lang="uk-UA" altLang="ru-RU" sz="3600"/>
              <a:t>-кутна</a:t>
            </a:r>
            <a:endParaRPr lang="ru-RU" altLang="ru-RU" sz="360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214938" y="1928813"/>
            <a:ext cx="142875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3143250" y="1928813"/>
            <a:ext cx="928688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286125" y="3143250"/>
            <a:ext cx="1643063" cy="857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8" idx="0"/>
          </p:cNvCxnSpPr>
          <p:nvPr/>
        </p:nvCxnSpPr>
        <p:spPr>
          <a:xfrm rot="5400000">
            <a:off x="1678782" y="3178968"/>
            <a:ext cx="857250" cy="785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572125" y="4643438"/>
            <a:ext cx="1143000" cy="1071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6143626" y="4214812"/>
            <a:ext cx="257175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1857376" y="4786312"/>
            <a:ext cx="1071562" cy="785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2143125" y="1000125"/>
            <a:ext cx="6000750" cy="4929188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1607344" y="2821781"/>
            <a:ext cx="3714750" cy="71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00438" y="4714875"/>
            <a:ext cx="4572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214563" y="4714875"/>
            <a:ext cx="1285875" cy="1214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5143500" y="2071688"/>
            <a:ext cx="2928938" cy="3857625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4321969" y="3607594"/>
            <a:ext cx="3143250" cy="71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929313" y="5214938"/>
            <a:ext cx="2143125" cy="15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5143500" y="5214938"/>
            <a:ext cx="785813" cy="714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2938" y="428625"/>
            <a:ext cx="76438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/>
              <a:t>Призма називається </a:t>
            </a:r>
            <a:r>
              <a:rPr lang="uk-UA" altLang="ru-RU" b="1"/>
              <a:t>прямою</a:t>
            </a:r>
            <a:r>
              <a:rPr lang="uk-UA" altLang="ru-RU"/>
              <a:t>, якщо її бічні ребра перпендикулярні до основи</a:t>
            </a:r>
            <a:endParaRPr lang="ru-RU" altLang="ru-RU"/>
          </a:p>
        </p:txBody>
      </p:sp>
      <p:sp>
        <p:nvSpPr>
          <p:cNvPr id="13" name="Правильный пятиугольник 12"/>
          <p:cNvSpPr/>
          <p:nvPr/>
        </p:nvSpPr>
        <p:spPr>
          <a:xfrm>
            <a:off x="714375" y="2000250"/>
            <a:ext cx="3286125" cy="928688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авильный пятиугольник 13"/>
          <p:cNvSpPr/>
          <p:nvPr/>
        </p:nvSpPr>
        <p:spPr>
          <a:xfrm>
            <a:off x="714375" y="3929063"/>
            <a:ext cx="3286125" cy="928687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>
            <a:stCxn id="13" idx="4"/>
            <a:endCxn id="14" idx="4"/>
          </p:cNvCxnSpPr>
          <p:nvPr/>
        </p:nvCxnSpPr>
        <p:spPr>
          <a:xfrm rot="5400000">
            <a:off x="2407444" y="3893344"/>
            <a:ext cx="193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3" idx="5"/>
            <a:endCxn id="14" idx="5"/>
          </p:cNvCxnSpPr>
          <p:nvPr/>
        </p:nvCxnSpPr>
        <p:spPr>
          <a:xfrm>
            <a:off x="4000500" y="2354263"/>
            <a:ext cx="1588" cy="1928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3" idx="0"/>
            <a:endCxn id="14" idx="0"/>
          </p:cNvCxnSpPr>
          <p:nvPr/>
        </p:nvCxnSpPr>
        <p:spPr>
          <a:xfrm rot="16200000" flipH="1">
            <a:off x="1391444" y="2964656"/>
            <a:ext cx="193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3" idx="1"/>
            <a:endCxn id="14" idx="1"/>
          </p:cNvCxnSpPr>
          <p:nvPr/>
        </p:nvCxnSpPr>
        <p:spPr>
          <a:xfrm rot="10800000" flipV="1">
            <a:off x="714375" y="2354263"/>
            <a:ext cx="1588" cy="1928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3" idx="2"/>
            <a:endCxn id="14" idx="2"/>
          </p:cNvCxnSpPr>
          <p:nvPr/>
        </p:nvCxnSpPr>
        <p:spPr>
          <a:xfrm rot="5400000">
            <a:off x="377032" y="3893344"/>
            <a:ext cx="19304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3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5143500" y="2071688"/>
            <a:ext cx="2714625" cy="2714625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4893469" y="3036094"/>
            <a:ext cx="2000250" cy="71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000750" y="4071938"/>
            <a:ext cx="1857375" cy="15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5143500" y="4071938"/>
            <a:ext cx="785813" cy="714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2938" y="428625"/>
            <a:ext cx="76438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/>
              <a:t>Призма називається </a:t>
            </a:r>
            <a:r>
              <a:rPr lang="uk-UA" altLang="ru-RU" b="1"/>
              <a:t>правильною</a:t>
            </a:r>
            <a:r>
              <a:rPr lang="uk-UA" altLang="ru-RU"/>
              <a:t>, якщо в її основі лежить правильний многокутник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2938" y="428625"/>
            <a:ext cx="76438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1"/>
              <a:t>Площею бічної поверхні </a:t>
            </a:r>
            <a:r>
              <a:rPr lang="uk-UA" altLang="ru-RU"/>
              <a:t>(бічною поверхнею) призми називається сума площ бічних граней.</a:t>
            </a:r>
            <a:endParaRPr lang="ru-RU" altLang="ru-RU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85813" y="3143250"/>
            <a:ext cx="76438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1"/>
              <a:t>Повна поверхні </a:t>
            </a:r>
            <a:r>
              <a:rPr lang="uk-UA" altLang="ru-RU"/>
              <a:t>призми дорівнює сумі бічної поверхні і площ основ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Box 1"/>
          <p:cNvSpPr txBox="1">
            <a:spLocks noChangeArrowheads="1"/>
          </p:cNvSpPr>
          <p:nvPr/>
        </p:nvSpPr>
        <p:spPr bwMode="auto">
          <a:xfrm>
            <a:off x="2000250" y="285750"/>
            <a:ext cx="5429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b="1"/>
              <a:t>Правильні многокутники</a:t>
            </a:r>
            <a:endParaRPr lang="ru-RU" altLang="ru-RU" b="1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50" y="1000125"/>
          <a:ext cx="8501063" cy="5357813"/>
        </p:xfrm>
        <a:graphic>
          <a:graphicData uri="http://schemas.openxmlformats.org/drawingml/2006/table">
            <a:tbl>
              <a:tblPr/>
              <a:tblGrid>
                <a:gridCol w="2392742"/>
                <a:gridCol w="2036107"/>
                <a:gridCol w="2036107"/>
                <a:gridCol w="2036107"/>
              </a:tblGrid>
              <a:tr h="1339453">
                <a:tc gridSpan="4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Calibri"/>
                          <a:ea typeface="Calibri"/>
                          <a:cs typeface="Times New Roman"/>
                        </a:rPr>
                        <a:t>Правильні многокутники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Calibri"/>
                          <a:ea typeface="Calibri"/>
                          <a:cs typeface="Times New Roman"/>
                        </a:rPr>
                        <a:t>(а – сторона, r – радіус вписаного кола, R – радіус описаного кола</a:t>
                      </a:r>
                      <a:r>
                        <a:rPr lang="uk-UA" sz="10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9727">
                <a:tc rowSpan="2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Многокутник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Співвідношення між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Площа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а і R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uk-UA" sz="1800" dirty="0">
                          <a:latin typeface="Calibri"/>
                          <a:ea typeface="Calibri"/>
                          <a:cs typeface="Times New Roman"/>
                        </a:rPr>
                        <a:t> і r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972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Трикутник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2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Квадрат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2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Calibri"/>
                          <a:ea typeface="Calibri"/>
                          <a:cs typeface="Times New Roman"/>
                        </a:rPr>
                        <a:t>Шестикутник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2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n-кутник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3" marR="445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8167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3786188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68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3929063"/>
            <a:ext cx="60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69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3786188"/>
            <a:ext cx="8286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0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4500563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1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572000"/>
            <a:ext cx="742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2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4500563"/>
            <a:ext cx="590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3" name="Picture 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214938"/>
            <a:ext cx="514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4" name="Picture 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5072063"/>
            <a:ext cx="78105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5" name="Picture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5072063"/>
            <a:ext cx="9429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6" name="Picture 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5786438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7" name="Picture 2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5786438"/>
            <a:ext cx="1238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78" name="Picture 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5715000"/>
            <a:ext cx="1609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Перерізом опуклого многогранника є опуклий многокутник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63"/>
            <a:ext cx="8229600" cy="3340100"/>
          </a:xfrm>
        </p:spPr>
        <p:txBody>
          <a:bodyPr/>
          <a:lstStyle/>
          <a:p>
            <a:pPr eaLnBrk="1" hangingPunct="1"/>
            <a:r>
              <a:rPr lang="uk-UA" altLang="ru-RU" smtClean="0"/>
              <a:t>Діагональним перерізом призми називається переріз призми площиною, яка проходить через два бічні ребра, які не належать одній грані.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2143125" y="1000125"/>
            <a:ext cx="6000750" cy="4929188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1607344" y="2821781"/>
            <a:ext cx="3714750" cy="71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00438" y="4714875"/>
            <a:ext cx="4572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214563" y="4714875"/>
            <a:ext cx="1285875" cy="1214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429000" y="1000125"/>
            <a:ext cx="3429000" cy="1214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500438" y="4714875"/>
            <a:ext cx="3433762" cy="12112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уб 3"/>
          <p:cNvSpPr/>
          <p:nvPr/>
        </p:nvSpPr>
        <p:spPr>
          <a:xfrm>
            <a:off x="2143125" y="1000125"/>
            <a:ext cx="6000750" cy="4929188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1607344" y="2821781"/>
            <a:ext cx="3714750" cy="71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00438" y="4714875"/>
            <a:ext cx="45720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214563" y="4714875"/>
            <a:ext cx="1285875" cy="1214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429000" y="1000125"/>
            <a:ext cx="3429000" cy="1214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17" idx="2"/>
          </p:cNvCxnSpPr>
          <p:nvPr/>
        </p:nvCxnSpPr>
        <p:spPr>
          <a:xfrm>
            <a:off x="3500438" y="4714875"/>
            <a:ext cx="3433762" cy="121126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Ромб 16"/>
          <p:cNvSpPr/>
          <p:nvPr/>
        </p:nvSpPr>
        <p:spPr>
          <a:xfrm rot="19469910">
            <a:off x="3079750" y="442913"/>
            <a:ext cx="4197350" cy="6045200"/>
          </a:xfrm>
          <a:prstGeom prst="diamond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357166"/>
            <a:ext cx="700092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Метод сл</a:t>
            </a:r>
            <a:r>
              <a:rPr lang="uk-UA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ідів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57250" y="1357313"/>
            <a:ext cx="785812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uk-UA" altLang="ru-RU" sz="3600"/>
              <a:t>Побудова ліній перетину (сліду) січної площини з площиною грані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uk-UA" altLang="ru-RU" sz="3600"/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uk-UA" altLang="ru-RU" sz="3600"/>
              <a:t>Знаходження точок перетину січної площини з ребрами многогранника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uk-UA" altLang="ru-RU" sz="3600"/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uk-UA" altLang="ru-RU" sz="3600"/>
              <a:t>Побудова перерізу</a:t>
            </a:r>
            <a:endParaRPr lang="ru-RU" alt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25138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Задача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00313" y="214313"/>
            <a:ext cx="66436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 b="1"/>
              <a:t>Побудуйте переріз трикутної призми площиною, що проходить через точки К, М, і </a:t>
            </a:r>
            <a:r>
              <a:rPr lang="en-US" altLang="ru-RU" sz="2000" b="1"/>
              <a:t>N</a:t>
            </a:r>
            <a:r>
              <a:rPr lang="uk-UA" altLang="ru-RU" sz="2000" b="1"/>
              <a:t>, які належать відповідно ребрам СВ, А</a:t>
            </a:r>
            <a:r>
              <a:rPr lang="uk-UA" altLang="ru-RU" sz="2000" b="1" baseline="-25000"/>
              <a:t>1</a:t>
            </a:r>
            <a:r>
              <a:rPr lang="uk-UA" altLang="ru-RU" sz="2000" b="1"/>
              <a:t>В</a:t>
            </a:r>
            <a:r>
              <a:rPr lang="uk-UA" altLang="ru-RU" sz="2000" b="1" baseline="-25000"/>
              <a:t>1</a:t>
            </a:r>
            <a:r>
              <a:rPr lang="uk-UA" altLang="ru-RU" sz="2000" b="1"/>
              <a:t> і АС</a:t>
            </a:r>
            <a:endParaRPr lang="ru-RU" altLang="ru-RU" sz="2000" b="1"/>
          </a:p>
        </p:txBody>
      </p:sp>
      <p:sp>
        <p:nvSpPr>
          <p:cNvPr id="4" name="Равнобедренный треугольник 3"/>
          <p:cNvSpPr/>
          <p:nvPr/>
        </p:nvSpPr>
        <p:spPr>
          <a:xfrm flipV="1">
            <a:off x="2214563" y="1643063"/>
            <a:ext cx="4429125" cy="1785937"/>
          </a:xfrm>
          <a:prstGeom prst="triangle">
            <a:avLst>
              <a:gd name="adj" fmla="val 319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flipV="1">
            <a:off x="2214563" y="4357688"/>
            <a:ext cx="4429125" cy="1785937"/>
          </a:xfrm>
          <a:prstGeom prst="triangle">
            <a:avLst>
              <a:gd name="adj" fmla="val 319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4"/>
          </p:cNvCxnSpPr>
          <p:nvPr/>
        </p:nvCxnSpPr>
        <p:spPr>
          <a:xfrm rot="16200000" flipH="1">
            <a:off x="5286376" y="3000375"/>
            <a:ext cx="27162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0"/>
            <a:endCxn id="5" idx="0"/>
          </p:cNvCxnSpPr>
          <p:nvPr/>
        </p:nvCxnSpPr>
        <p:spPr>
          <a:xfrm rot="5400000">
            <a:off x="2270919" y="4787107"/>
            <a:ext cx="2714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4" idx="2"/>
            <a:endCxn id="5" idx="2"/>
          </p:cNvCxnSpPr>
          <p:nvPr/>
        </p:nvCxnSpPr>
        <p:spPr>
          <a:xfrm rot="16200000" flipH="1">
            <a:off x="855663" y="3000375"/>
            <a:ext cx="27162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714500" y="1428750"/>
            <a:ext cx="642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А1</a:t>
            </a:r>
            <a:endParaRPr lang="ru-RU" altLang="ru-RU" sz="24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71875" y="6000750"/>
            <a:ext cx="642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С</a:t>
            </a:r>
            <a:endParaRPr lang="ru-RU" altLang="ru-RU" sz="24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643688" y="4143375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В</a:t>
            </a:r>
            <a:endParaRPr lang="ru-RU" altLang="ru-RU" sz="24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785938" y="4071938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А</a:t>
            </a:r>
            <a:endParaRPr lang="ru-RU" altLang="ru-RU" sz="24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57563" y="2857500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С1</a:t>
            </a:r>
            <a:endParaRPr lang="ru-RU" altLang="ru-RU" sz="240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643688" y="1285875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В1</a:t>
            </a:r>
            <a:endParaRPr lang="ru-RU" altLang="ru-RU" sz="2400"/>
          </a:p>
        </p:txBody>
      </p:sp>
      <p:sp>
        <p:nvSpPr>
          <p:cNvPr id="18" name="Овал 17"/>
          <p:cNvSpPr/>
          <p:nvPr/>
        </p:nvSpPr>
        <p:spPr>
          <a:xfrm>
            <a:off x="4714875" y="1643063"/>
            <a:ext cx="71438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786438" y="4786313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928938" y="5286375"/>
            <a:ext cx="714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786313" y="1285875"/>
            <a:ext cx="500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 b="1">
                <a:solidFill>
                  <a:srgbClr val="FF0000"/>
                </a:solidFill>
              </a:rPr>
              <a:t>М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428875" y="5143500"/>
            <a:ext cx="500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>
                <a:solidFill>
                  <a:srgbClr val="FF0000"/>
                </a:solidFill>
              </a:rPr>
              <a:t>N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715000" y="4786313"/>
            <a:ext cx="500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>
                <a:solidFill>
                  <a:srgbClr val="FF0000"/>
                </a:solidFill>
              </a:rPr>
              <a:t>K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0"/>
            <a:ext cx="6643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/>
              <a:t>N</a:t>
            </a:r>
            <a:r>
              <a:rPr lang="uk-UA" altLang="ru-RU" sz="2000" b="1"/>
              <a:t>К – слід (</a:t>
            </a:r>
            <a:r>
              <a:rPr lang="en-US" altLang="ru-RU" sz="2000" b="1"/>
              <a:t>MNK</a:t>
            </a:r>
            <a:r>
              <a:rPr lang="uk-UA" altLang="ru-RU" sz="2000" b="1"/>
              <a:t>)</a:t>
            </a:r>
            <a:r>
              <a:rPr lang="en-US" altLang="ru-RU" sz="2000" b="1"/>
              <a:t> </a:t>
            </a:r>
            <a:r>
              <a:rPr lang="uk-UA" altLang="ru-RU" sz="2000" b="1"/>
              <a:t> на (АВС)</a:t>
            </a:r>
            <a:endParaRPr lang="ru-RU" altLang="ru-RU" sz="2000" b="1"/>
          </a:p>
        </p:txBody>
      </p:sp>
      <p:sp>
        <p:nvSpPr>
          <p:cNvPr id="4" name="Равнобедренный треугольник 3"/>
          <p:cNvSpPr/>
          <p:nvPr/>
        </p:nvSpPr>
        <p:spPr>
          <a:xfrm flipV="1">
            <a:off x="2214563" y="1643063"/>
            <a:ext cx="4429125" cy="1785937"/>
          </a:xfrm>
          <a:prstGeom prst="triangle">
            <a:avLst>
              <a:gd name="adj" fmla="val 319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flipV="1">
            <a:off x="2214563" y="4357688"/>
            <a:ext cx="4429125" cy="1785937"/>
          </a:xfrm>
          <a:prstGeom prst="triangle">
            <a:avLst>
              <a:gd name="adj" fmla="val 319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4"/>
          </p:cNvCxnSpPr>
          <p:nvPr/>
        </p:nvCxnSpPr>
        <p:spPr>
          <a:xfrm rot="16200000" flipH="1">
            <a:off x="5286376" y="3000375"/>
            <a:ext cx="27162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0"/>
            <a:endCxn id="5" idx="0"/>
          </p:cNvCxnSpPr>
          <p:nvPr/>
        </p:nvCxnSpPr>
        <p:spPr>
          <a:xfrm rot="5400000">
            <a:off x="2270919" y="4787107"/>
            <a:ext cx="2714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4" idx="2"/>
            <a:endCxn id="5" idx="2"/>
          </p:cNvCxnSpPr>
          <p:nvPr/>
        </p:nvCxnSpPr>
        <p:spPr>
          <a:xfrm rot="16200000" flipH="1">
            <a:off x="855663" y="3000375"/>
            <a:ext cx="27162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TextBox 11"/>
          <p:cNvSpPr txBox="1">
            <a:spLocks noChangeArrowheads="1"/>
          </p:cNvSpPr>
          <p:nvPr/>
        </p:nvSpPr>
        <p:spPr bwMode="auto">
          <a:xfrm>
            <a:off x="1714500" y="1428750"/>
            <a:ext cx="642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А1</a:t>
            </a:r>
            <a:endParaRPr lang="ru-RU" altLang="ru-RU" sz="2400"/>
          </a:p>
        </p:txBody>
      </p:sp>
      <p:sp>
        <p:nvSpPr>
          <p:cNvPr id="17417" name="TextBox 12"/>
          <p:cNvSpPr txBox="1">
            <a:spLocks noChangeArrowheads="1"/>
          </p:cNvSpPr>
          <p:nvPr/>
        </p:nvSpPr>
        <p:spPr bwMode="auto">
          <a:xfrm>
            <a:off x="3571875" y="6000750"/>
            <a:ext cx="642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С</a:t>
            </a:r>
            <a:endParaRPr lang="ru-RU" altLang="ru-RU" sz="2400"/>
          </a:p>
        </p:txBody>
      </p:sp>
      <p:sp>
        <p:nvSpPr>
          <p:cNvPr id="17418" name="TextBox 13"/>
          <p:cNvSpPr txBox="1">
            <a:spLocks noChangeArrowheads="1"/>
          </p:cNvSpPr>
          <p:nvPr/>
        </p:nvSpPr>
        <p:spPr bwMode="auto">
          <a:xfrm>
            <a:off x="6643688" y="4143375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В</a:t>
            </a:r>
            <a:endParaRPr lang="ru-RU" altLang="ru-RU" sz="2400"/>
          </a:p>
        </p:txBody>
      </p:sp>
      <p:sp>
        <p:nvSpPr>
          <p:cNvPr id="17419" name="TextBox 14"/>
          <p:cNvSpPr txBox="1">
            <a:spLocks noChangeArrowheads="1"/>
          </p:cNvSpPr>
          <p:nvPr/>
        </p:nvSpPr>
        <p:spPr bwMode="auto">
          <a:xfrm>
            <a:off x="1785938" y="4071938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А</a:t>
            </a:r>
            <a:endParaRPr lang="ru-RU" altLang="ru-RU" sz="2400"/>
          </a:p>
        </p:txBody>
      </p:sp>
      <p:sp>
        <p:nvSpPr>
          <p:cNvPr id="17420" name="TextBox 15"/>
          <p:cNvSpPr txBox="1">
            <a:spLocks noChangeArrowheads="1"/>
          </p:cNvSpPr>
          <p:nvPr/>
        </p:nvSpPr>
        <p:spPr bwMode="auto">
          <a:xfrm>
            <a:off x="3357563" y="2857500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С1</a:t>
            </a:r>
            <a:endParaRPr lang="ru-RU" altLang="ru-RU" sz="2400"/>
          </a:p>
        </p:txBody>
      </p:sp>
      <p:sp>
        <p:nvSpPr>
          <p:cNvPr id="17421" name="TextBox 16"/>
          <p:cNvSpPr txBox="1">
            <a:spLocks noChangeArrowheads="1"/>
          </p:cNvSpPr>
          <p:nvPr/>
        </p:nvSpPr>
        <p:spPr bwMode="auto">
          <a:xfrm>
            <a:off x="6643688" y="1285875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В1</a:t>
            </a:r>
            <a:endParaRPr lang="ru-RU" altLang="ru-RU" sz="2400"/>
          </a:p>
        </p:txBody>
      </p:sp>
      <p:sp>
        <p:nvSpPr>
          <p:cNvPr id="18" name="Овал 17"/>
          <p:cNvSpPr/>
          <p:nvPr/>
        </p:nvSpPr>
        <p:spPr>
          <a:xfrm>
            <a:off x="4714875" y="1643063"/>
            <a:ext cx="71438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786438" y="4786313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928938" y="5286375"/>
            <a:ext cx="714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25" name="TextBox 22"/>
          <p:cNvSpPr txBox="1">
            <a:spLocks noChangeArrowheads="1"/>
          </p:cNvSpPr>
          <p:nvPr/>
        </p:nvSpPr>
        <p:spPr bwMode="auto">
          <a:xfrm>
            <a:off x="4786313" y="1285875"/>
            <a:ext cx="500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 b="1">
                <a:solidFill>
                  <a:srgbClr val="FF0000"/>
                </a:solidFill>
              </a:rPr>
              <a:t>М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sp>
        <p:nvSpPr>
          <p:cNvPr id="17426" name="TextBox 23"/>
          <p:cNvSpPr txBox="1">
            <a:spLocks noChangeArrowheads="1"/>
          </p:cNvSpPr>
          <p:nvPr/>
        </p:nvSpPr>
        <p:spPr bwMode="auto">
          <a:xfrm>
            <a:off x="2428875" y="5143500"/>
            <a:ext cx="500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>
                <a:solidFill>
                  <a:srgbClr val="FF0000"/>
                </a:solidFill>
              </a:rPr>
              <a:t>N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sp>
        <p:nvSpPr>
          <p:cNvPr id="17427" name="TextBox 24"/>
          <p:cNvSpPr txBox="1">
            <a:spLocks noChangeArrowheads="1"/>
          </p:cNvSpPr>
          <p:nvPr/>
        </p:nvSpPr>
        <p:spPr bwMode="auto">
          <a:xfrm>
            <a:off x="5715000" y="4786313"/>
            <a:ext cx="500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>
                <a:solidFill>
                  <a:srgbClr val="FF0000"/>
                </a:solidFill>
              </a:rPr>
              <a:t>K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17426" idx="3"/>
          </p:cNvCxnSpPr>
          <p:nvPr/>
        </p:nvCxnSpPr>
        <p:spPr>
          <a:xfrm flipV="1">
            <a:off x="2928938" y="4286250"/>
            <a:ext cx="6000750" cy="10572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214563" y="4357688"/>
            <a:ext cx="6929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429625" y="4357688"/>
            <a:ext cx="714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Х</a:t>
            </a: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0"/>
            <a:ext cx="6643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 b="1"/>
              <a:t>ХМ– слід (</a:t>
            </a:r>
            <a:r>
              <a:rPr lang="en-US" altLang="ru-RU" sz="2000" b="1"/>
              <a:t>MNK</a:t>
            </a:r>
            <a:r>
              <a:rPr lang="uk-UA" altLang="ru-RU" sz="2000" b="1"/>
              <a:t>)</a:t>
            </a:r>
            <a:r>
              <a:rPr lang="en-US" altLang="ru-RU" sz="2000" b="1"/>
              <a:t> </a:t>
            </a:r>
            <a:r>
              <a:rPr lang="uk-UA" altLang="ru-RU" sz="2000" b="1"/>
              <a:t> на (АВС</a:t>
            </a:r>
            <a:r>
              <a:rPr lang="uk-UA" altLang="ru-RU" sz="2000"/>
              <a:t>)</a:t>
            </a:r>
            <a:endParaRPr lang="ru-RU" altLang="ru-RU" sz="2000"/>
          </a:p>
        </p:txBody>
      </p:sp>
      <p:sp>
        <p:nvSpPr>
          <p:cNvPr id="4" name="Равнобедренный треугольник 3"/>
          <p:cNvSpPr/>
          <p:nvPr/>
        </p:nvSpPr>
        <p:spPr>
          <a:xfrm flipV="1">
            <a:off x="2214563" y="1643063"/>
            <a:ext cx="4429125" cy="1785937"/>
          </a:xfrm>
          <a:prstGeom prst="triangle">
            <a:avLst>
              <a:gd name="adj" fmla="val 319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flipV="1">
            <a:off x="2214563" y="4357688"/>
            <a:ext cx="4429125" cy="1785937"/>
          </a:xfrm>
          <a:prstGeom prst="triangle">
            <a:avLst>
              <a:gd name="adj" fmla="val 319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4"/>
          </p:cNvCxnSpPr>
          <p:nvPr/>
        </p:nvCxnSpPr>
        <p:spPr>
          <a:xfrm rot="16200000" flipH="1">
            <a:off x="5286376" y="3000375"/>
            <a:ext cx="27162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0"/>
            <a:endCxn id="5" idx="0"/>
          </p:cNvCxnSpPr>
          <p:nvPr/>
        </p:nvCxnSpPr>
        <p:spPr>
          <a:xfrm rot="5400000">
            <a:off x="2270919" y="4787107"/>
            <a:ext cx="2714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4" idx="2"/>
            <a:endCxn id="5" idx="2"/>
          </p:cNvCxnSpPr>
          <p:nvPr/>
        </p:nvCxnSpPr>
        <p:spPr>
          <a:xfrm rot="16200000" flipH="1">
            <a:off x="855663" y="3000375"/>
            <a:ext cx="27162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11"/>
          <p:cNvSpPr txBox="1">
            <a:spLocks noChangeArrowheads="1"/>
          </p:cNvSpPr>
          <p:nvPr/>
        </p:nvSpPr>
        <p:spPr bwMode="auto">
          <a:xfrm>
            <a:off x="1714500" y="1428750"/>
            <a:ext cx="642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А1</a:t>
            </a:r>
            <a:endParaRPr lang="ru-RU" altLang="ru-RU" sz="2400"/>
          </a:p>
        </p:txBody>
      </p:sp>
      <p:sp>
        <p:nvSpPr>
          <p:cNvPr id="19465" name="TextBox 12"/>
          <p:cNvSpPr txBox="1">
            <a:spLocks noChangeArrowheads="1"/>
          </p:cNvSpPr>
          <p:nvPr/>
        </p:nvSpPr>
        <p:spPr bwMode="auto">
          <a:xfrm>
            <a:off x="3571875" y="6000750"/>
            <a:ext cx="642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С</a:t>
            </a:r>
            <a:endParaRPr lang="ru-RU" altLang="ru-RU" sz="2400"/>
          </a:p>
        </p:txBody>
      </p:sp>
      <p:sp>
        <p:nvSpPr>
          <p:cNvPr id="19466" name="TextBox 13"/>
          <p:cNvSpPr txBox="1">
            <a:spLocks noChangeArrowheads="1"/>
          </p:cNvSpPr>
          <p:nvPr/>
        </p:nvSpPr>
        <p:spPr bwMode="auto">
          <a:xfrm>
            <a:off x="6643688" y="4143375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В</a:t>
            </a:r>
            <a:endParaRPr lang="ru-RU" altLang="ru-RU" sz="2400"/>
          </a:p>
        </p:txBody>
      </p:sp>
      <p:sp>
        <p:nvSpPr>
          <p:cNvPr id="19467" name="TextBox 14"/>
          <p:cNvSpPr txBox="1">
            <a:spLocks noChangeArrowheads="1"/>
          </p:cNvSpPr>
          <p:nvPr/>
        </p:nvSpPr>
        <p:spPr bwMode="auto">
          <a:xfrm>
            <a:off x="1785938" y="4071938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А</a:t>
            </a:r>
            <a:endParaRPr lang="ru-RU" altLang="ru-RU" sz="2400"/>
          </a:p>
        </p:txBody>
      </p:sp>
      <p:sp>
        <p:nvSpPr>
          <p:cNvPr id="19468" name="TextBox 15"/>
          <p:cNvSpPr txBox="1">
            <a:spLocks noChangeArrowheads="1"/>
          </p:cNvSpPr>
          <p:nvPr/>
        </p:nvSpPr>
        <p:spPr bwMode="auto">
          <a:xfrm>
            <a:off x="3357563" y="2857500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С1</a:t>
            </a:r>
            <a:endParaRPr lang="ru-RU" altLang="ru-RU" sz="2400"/>
          </a:p>
        </p:txBody>
      </p:sp>
      <p:sp>
        <p:nvSpPr>
          <p:cNvPr id="19469" name="TextBox 16"/>
          <p:cNvSpPr txBox="1">
            <a:spLocks noChangeArrowheads="1"/>
          </p:cNvSpPr>
          <p:nvPr/>
        </p:nvSpPr>
        <p:spPr bwMode="auto">
          <a:xfrm>
            <a:off x="6643688" y="1285875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В1</a:t>
            </a:r>
            <a:endParaRPr lang="ru-RU" altLang="ru-RU" sz="2400"/>
          </a:p>
        </p:txBody>
      </p:sp>
      <p:sp>
        <p:nvSpPr>
          <p:cNvPr id="18" name="Овал 17"/>
          <p:cNvSpPr/>
          <p:nvPr/>
        </p:nvSpPr>
        <p:spPr>
          <a:xfrm>
            <a:off x="4286250" y="1643063"/>
            <a:ext cx="71438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786438" y="4786313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928938" y="5286375"/>
            <a:ext cx="71437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73" name="TextBox 22"/>
          <p:cNvSpPr txBox="1">
            <a:spLocks noChangeArrowheads="1"/>
          </p:cNvSpPr>
          <p:nvPr/>
        </p:nvSpPr>
        <p:spPr bwMode="auto">
          <a:xfrm>
            <a:off x="4214813" y="1143000"/>
            <a:ext cx="500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 b="1">
                <a:solidFill>
                  <a:srgbClr val="FF0000"/>
                </a:solidFill>
              </a:rPr>
              <a:t>М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sp>
        <p:nvSpPr>
          <p:cNvPr id="19474" name="TextBox 23"/>
          <p:cNvSpPr txBox="1">
            <a:spLocks noChangeArrowheads="1"/>
          </p:cNvSpPr>
          <p:nvPr/>
        </p:nvSpPr>
        <p:spPr bwMode="auto">
          <a:xfrm>
            <a:off x="2428875" y="5143500"/>
            <a:ext cx="500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>
                <a:solidFill>
                  <a:srgbClr val="FF0000"/>
                </a:solidFill>
              </a:rPr>
              <a:t>N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sp>
        <p:nvSpPr>
          <p:cNvPr id="19475" name="TextBox 24"/>
          <p:cNvSpPr txBox="1">
            <a:spLocks noChangeArrowheads="1"/>
          </p:cNvSpPr>
          <p:nvPr/>
        </p:nvSpPr>
        <p:spPr bwMode="auto">
          <a:xfrm>
            <a:off x="5715000" y="4786313"/>
            <a:ext cx="500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000" b="1">
                <a:solidFill>
                  <a:srgbClr val="FF0000"/>
                </a:solidFill>
              </a:rPr>
              <a:t>K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19474" idx="3"/>
          </p:cNvCxnSpPr>
          <p:nvPr/>
        </p:nvCxnSpPr>
        <p:spPr>
          <a:xfrm flipV="1">
            <a:off x="2928938" y="4286250"/>
            <a:ext cx="6000750" cy="10572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214563" y="4357688"/>
            <a:ext cx="6929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8" name="TextBox 30"/>
          <p:cNvSpPr txBox="1">
            <a:spLocks noChangeArrowheads="1"/>
          </p:cNvSpPr>
          <p:nvPr/>
        </p:nvSpPr>
        <p:spPr bwMode="auto">
          <a:xfrm>
            <a:off x="8429625" y="4357688"/>
            <a:ext cx="714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Х</a:t>
            </a:r>
            <a:endParaRPr lang="ru-RU" altLang="ru-RU" sz="240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10800000">
            <a:off x="1857375" y="0"/>
            <a:ext cx="7000875" cy="4643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715125" y="2857500"/>
            <a:ext cx="500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/>
              <a:t>L</a:t>
            </a:r>
            <a:endParaRPr lang="ru-RU" altLang="ru-RU" sz="240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34925" y="2179638"/>
            <a:ext cx="43576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214563" y="285750"/>
            <a:ext cx="785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/>
              <a:t>Y</a:t>
            </a:r>
            <a:endParaRPr lang="ru-RU" altLang="ru-RU" sz="240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16200000" flipH="1">
            <a:off x="-428625" y="2857501"/>
            <a:ext cx="6143625" cy="8572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214563" y="1857375"/>
            <a:ext cx="357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/>
              <a:t>F</a:t>
            </a:r>
            <a:endParaRPr lang="ru-RU" altLang="ru-RU" sz="2400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rot="10800000" flipV="1">
            <a:off x="2428875" y="1643063"/>
            <a:ext cx="1857375" cy="3571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5429250" y="3571875"/>
            <a:ext cx="1643063" cy="7858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0" grpId="0"/>
      <p:bldP spid="45" grpId="0"/>
      <p:bldP spid="5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605</Words>
  <Application>Microsoft Office PowerPoint</Application>
  <PresentationFormat>Экран (4:3)</PresentationFormat>
  <Paragraphs>190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Calibri</vt:lpstr>
      <vt:lpstr>Arial</vt:lpstr>
      <vt:lpstr>Times New Roman</vt:lpstr>
      <vt:lpstr>Тема Office</vt:lpstr>
      <vt:lpstr>Призма. Перерізи призми.</vt:lpstr>
      <vt:lpstr>Презентация PowerPoint</vt:lpstr>
      <vt:lpstr>Перерізом опуклого многогранника є опуклий многокутник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Alexandr Ignashev</cp:lastModifiedBy>
  <cp:revision>53</cp:revision>
  <dcterms:created xsi:type="dcterms:W3CDTF">2009-09-19T17:18:45Z</dcterms:created>
  <dcterms:modified xsi:type="dcterms:W3CDTF">2016-01-10T12:22:20Z</dcterms:modified>
</cp:coreProperties>
</file>